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89" r:id="rId7"/>
    <p:sldId id="290" r:id="rId8"/>
    <p:sldId id="261" r:id="rId9"/>
    <p:sldId id="262" r:id="rId10"/>
    <p:sldId id="263" r:id="rId11"/>
    <p:sldId id="264" r:id="rId12"/>
    <p:sldId id="265" r:id="rId13"/>
    <p:sldId id="266" r:id="rId14"/>
    <p:sldId id="267" r:id="rId15"/>
    <p:sldId id="268" r:id="rId16"/>
    <p:sldId id="269" r:id="rId17"/>
    <p:sldId id="270" r:id="rId18"/>
    <p:sldId id="271" r:id="rId19"/>
    <p:sldId id="277" r:id="rId20"/>
    <p:sldId id="278" r:id="rId21"/>
    <p:sldId id="279" r:id="rId22"/>
    <p:sldId id="280" r:id="rId23"/>
    <p:sldId id="281" r:id="rId24"/>
    <p:sldId id="282" r:id="rId25"/>
    <p:sldId id="283" r:id="rId26"/>
    <p:sldId id="284" r:id="rId27"/>
    <p:sldId id="285" r:id="rId28"/>
    <p:sldId id="286" r:id="rId29"/>
    <p:sldId id="287" r:id="rId30"/>
    <p:sldId id="291" r:id="rId31"/>
    <p:sldId id="292" r:id="rId32"/>
    <p:sldId id="293" r:id="rId33"/>
    <p:sldId id="294" r:id="rId34"/>
    <p:sldId id="297" r:id="rId35"/>
    <p:sldId id="298" r:id="rId36"/>
    <p:sldId id="299" r:id="rId37"/>
    <p:sldId id="300" r:id="rId38"/>
    <p:sldId id="301" r:id="rId39"/>
    <p:sldId id="302" r:id="rId40"/>
    <p:sldId id="303"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1A0FC1D-775E-4869-8A73-959DB7A94048}"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512833-3975-4587-A072-52D087B7322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A0FC1D-775E-4869-8A73-959DB7A94048}"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512833-3975-4587-A072-52D087B7322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A0FC1D-775E-4869-8A73-959DB7A94048}"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512833-3975-4587-A072-52D087B7322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A0FC1D-775E-4869-8A73-959DB7A94048}"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512833-3975-4587-A072-52D087B7322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A0FC1D-775E-4869-8A73-959DB7A94048}"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512833-3975-4587-A072-52D087B7322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1A0FC1D-775E-4869-8A73-959DB7A94048}" type="datetimeFigureOut">
              <a:rPr lang="en-US" smtClean="0"/>
              <a:pPr/>
              <a:t>17-Jan-18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512833-3975-4587-A072-52D087B7322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A0FC1D-775E-4869-8A73-959DB7A94048}" type="datetimeFigureOut">
              <a:rPr lang="en-US" smtClean="0"/>
              <a:pPr/>
              <a:t>17-Jan-18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512833-3975-4587-A072-52D087B7322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1A0FC1D-775E-4869-8A73-959DB7A94048}" type="datetimeFigureOut">
              <a:rPr lang="en-US" smtClean="0"/>
              <a:pPr/>
              <a:t>17-Jan-18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512833-3975-4587-A072-52D087B7322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A0FC1D-775E-4869-8A73-959DB7A94048}" type="datetimeFigureOut">
              <a:rPr lang="en-US" smtClean="0"/>
              <a:pPr/>
              <a:t>17-Jan-18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512833-3975-4587-A072-52D087B7322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A0FC1D-775E-4869-8A73-959DB7A94048}" type="datetimeFigureOut">
              <a:rPr lang="en-US" smtClean="0"/>
              <a:pPr/>
              <a:t>17-Jan-18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512833-3975-4587-A072-52D087B7322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A0FC1D-775E-4869-8A73-959DB7A94048}" type="datetimeFigureOut">
              <a:rPr lang="en-US" smtClean="0"/>
              <a:pPr/>
              <a:t>17-Jan-18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512833-3975-4587-A072-52D087B7322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A0FC1D-775E-4869-8A73-959DB7A94048}" type="datetimeFigureOut">
              <a:rPr lang="en-US" smtClean="0"/>
              <a:pPr/>
              <a:t>17-Jan-18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512833-3975-4587-A072-52D087B7322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en.wikipedia.org/wiki/Boolean_logic"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google.co.in/search?tbo=p&amp;tbm=bks&amp;q=inauthor:%22V.+R.+Manohar%22" TargetMode="External"/><Relationship Id="rId2" Type="http://schemas.openxmlformats.org/officeDocument/2006/relationships/hyperlink" Target="https://www.google.co.in/search?tbo=p&amp;tbm=bks&amp;q=inauthor:%22Durga+Das+Basu%22" TargetMode="External"/><Relationship Id="rId1" Type="http://schemas.openxmlformats.org/officeDocument/2006/relationships/slideLayout" Target="../slideLayouts/slideLayout2.xml"/><Relationship Id="rId6" Type="http://schemas.openxmlformats.org/officeDocument/2006/relationships/hyperlink" Target="https://www.google.co.in/search?tbo=p&amp;tbm=bks&amp;q=inauthor:%22Sumit+Mukerji%22&amp;source=gbs_metadata_r&amp;cad=2" TargetMode="External"/><Relationship Id="rId5" Type="http://schemas.openxmlformats.org/officeDocument/2006/relationships/hyperlink" Target="https://www.google.co.in/search?tbo=p&amp;tbm=bks&amp;q=inauthor:%22Shakeel+Ahmad+Khan%22" TargetMode="External"/><Relationship Id="rId4" Type="http://schemas.openxmlformats.org/officeDocument/2006/relationships/hyperlink" Target="https://www.google.co.in/search?tbo=p&amp;tbm=bks&amp;q=inauthor:%22Bhagabati+Prosad+Banerjee%22"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google.co.in/search?tbo=p&amp;tbm=bks&amp;q=inauthor:%22V.+R.+Manohar%22" TargetMode="External"/><Relationship Id="rId2" Type="http://schemas.openxmlformats.org/officeDocument/2006/relationships/hyperlink" Target="https://www.google.co.in/search?tbo=p&amp;tbm=bks&amp;q=inauthor:%22Durga+Das+Basu%22" TargetMode="External"/><Relationship Id="rId1" Type="http://schemas.openxmlformats.org/officeDocument/2006/relationships/slideLayout" Target="../slideLayouts/slideLayout2.xml"/><Relationship Id="rId5" Type="http://schemas.openxmlformats.org/officeDocument/2006/relationships/hyperlink" Target="https://www.google.co.in/search?tbo=p&amp;tbm=bks&amp;q=inauthor:%22Shakeel+Ahmad+Khan%22" TargetMode="External"/><Relationship Id="rId4" Type="http://schemas.openxmlformats.org/officeDocument/2006/relationships/hyperlink" Target="https://www.google.co.in/search?tbo=p&amp;tbm=bks&amp;q=inauthor:%22Bhagabati+Prosad+Banerjee%22" TargetMode="External"/></Relationships>
</file>

<file path=ppt/slides/_rels/slide33.xml.rels><?xml version="1.0" encoding="UTF-8" standalone="yes"?>
<Relationships xmlns="http://schemas.openxmlformats.org/package/2006/relationships"><Relationship Id="rId2" Type="http://schemas.openxmlformats.org/officeDocument/2006/relationships/hyperlink" Target="https://www.google.co.in/search?tbo=p&amp;tbm=bks&amp;q=inauthor:%22Sumit+Mukerji%22&amp;source=gbs_metadata_r&amp;cad=2"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5.xml.rels><?xml version="1.0" encoding="UTF-8" standalone="yes"?>
<Relationships xmlns="http://schemas.openxmlformats.org/package/2006/relationships"><Relationship Id="rId3" Type="http://schemas.openxmlformats.org/officeDocument/2006/relationships/hyperlink" Target="http://www.eua.be/eua/en/eua_conferences_past.jspx" TargetMode="External"/><Relationship Id="rId2" Type="http://schemas.openxmlformats.org/officeDocument/2006/relationships/hyperlink" Target="http://unesdoc.unesco.org/images/0012/001202/120274e.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600"/>
            <a:ext cx="7772400" cy="1470025"/>
          </a:xfrm>
        </p:spPr>
        <p:txBody>
          <a:bodyPr>
            <a:normAutofit fontScale="90000"/>
          </a:bodyPr>
          <a:lstStyle/>
          <a:p>
            <a:r>
              <a:rPr lang="en-US" sz="3100" b="1" i="1" dirty="0"/>
              <a:t>Choice Based Credit System</a:t>
            </a:r>
            <a:r>
              <a:rPr lang="en-US" sz="3100" dirty="0"/>
              <a:t/>
            </a:r>
            <a:br>
              <a:rPr lang="en-US" sz="3100" dirty="0"/>
            </a:br>
            <a:r>
              <a:rPr lang="en-US" sz="3100" b="1" dirty="0"/>
              <a:t>Max. Intake : 20 Seats</a:t>
            </a:r>
            <a:r>
              <a:rPr lang="en-US" sz="3100" dirty="0"/>
              <a:t/>
            </a:r>
            <a:br>
              <a:rPr lang="en-US" sz="3100" dirty="0"/>
            </a:br>
            <a:r>
              <a:rPr lang="en-US" sz="3100" dirty="0"/>
              <a:t>Syllabus and Course Description of Open Course 2017-19</a:t>
            </a:r>
            <a:br>
              <a:rPr lang="en-US" sz="3100" dirty="0"/>
            </a:br>
            <a:r>
              <a:rPr lang="en-US" sz="3100" b="1" dirty="0"/>
              <a:t>Department of Lifelong Learning &amp; Extension</a:t>
            </a:r>
            <a:r>
              <a:rPr lang="en-US" sz="3100" dirty="0"/>
              <a:t/>
            </a:r>
            <a:br>
              <a:rPr lang="en-US" sz="3100" dirty="0"/>
            </a:br>
            <a:r>
              <a:rPr lang="en-US" sz="3100" b="1" dirty="0"/>
              <a:t>University of Kalyani</a:t>
            </a:r>
            <a:r>
              <a:rPr lang="en-US" dirty="0"/>
              <a:t/>
            </a:r>
            <a:br>
              <a:rPr lang="en-US" dirty="0"/>
            </a:br>
            <a:r>
              <a:rPr lang="en-US" b="1" dirty="0"/>
              <a:t> </a:t>
            </a:r>
            <a:r>
              <a:rPr lang="en-US" dirty="0"/>
              <a:t/>
            </a:r>
            <a:br>
              <a:rPr lang="en-US" dirty="0"/>
            </a:br>
            <a:endParaRPr lang="en-US" dirty="0"/>
          </a:p>
        </p:txBody>
      </p:sp>
      <p:sp>
        <p:nvSpPr>
          <p:cNvPr id="4" name="TextBox 3"/>
          <p:cNvSpPr txBox="1"/>
          <p:nvPr/>
        </p:nvSpPr>
        <p:spPr>
          <a:xfrm>
            <a:off x="1219200" y="3810000"/>
            <a:ext cx="6781800" cy="1754326"/>
          </a:xfrm>
          <a:prstGeom prst="rect">
            <a:avLst/>
          </a:prstGeom>
          <a:noFill/>
        </p:spPr>
        <p:txBody>
          <a:bodyPr wrap="square" rtlCol="0">
            <a:spAutoFit/>
          </a:bodyPr>
          <a:lstStyle/>
          <a:p>
            <a:r>
              <a:rPr lang="en-US" b="1" dirty="0"/>
              <a:t>Syllabus</a:t>
            </a:r>
            <a:endParaRPr lang="en-US" dirty="0"/>
          </a:p>
          <a:p>
            <a:r>
              <a:rPr lang="en-US" b="1" dirty="0"/>
              <a:t> </a:t>
            </a:r>
            <a:endParaRPr lang="en-US" dirty="0"/>
          </a:p>
          <a:p>
            <a:r>
              <a:rPr lang="en-US" b="1" dirty="0"/>
              <a:t>Course code CBCS : Lifelong Learning &amp; Extension			Full marks – 100</a:t>
            </a:r>
            <a:endParaRPr lang="en-US" dirty="0"/>
          </a:p>
          <a:p>
            <a:r>
              <a:rPr lang="en-US" b="1" dirty="0"/>
              <a:t>(Credit : 4)</a:t>
            </a:r>
            <a:endParaRPr lang="en-US" dirty="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228600"/>
            <a:ext cx="8610600" cy="5601533"/>
          </a:xfrm>
          <a:prstGeom prst="rect">
            <a:avLst/>
          </a:prstGeom>
          <a:noFill/>
        </p:spPr>
        <p:txBody>
          <a:bodyPr wrap="square" rtlCol="0">
            <a:spAutoFit/>
          </a:bodyPr>
          <a:lstStyle/>
          <a:p>
            <a:pPr lvl="0"/>
            <a:r>
              <a:rPr lang="en-US" sz="2000" dirty="0" smtClean="0"/>
              <a:t>3. Industrial </a:t>
            </a:r>
            <a:r>
              <a:rPr lang="en-US" sz="2000" dirty="0"/>
              <a:t>Sector :</a:t>
            </a:r>
          </a:p>
          <a:p>
            <a:pPr marL="400050" lvl="0" indent="-400050">
              <a:buFont typeface="+mj-lt"/>
              <a:buAutoNum type="romanUcPeriod"/>
            </a:pPr>
            <a:r>
              <a:rPr lang="en-US" sz="2000" dirty="0"/>
              <a:t>A brief overview of the industrialization process in India</a:t>
            </a:r>
          </a:p>
          <a:p>
            <a:pPr marL="400050" lvl="0" indent="-400050">
              <a:buFont typeface="+mj-lt"/>
              <a:buAutoNum type="romanUcPeriod"/>
            </a:pPr>
            <a:r>
              <a:rPr lang="en-US" sz="2000" dirty="0"/>
              <a:t>Industrial policy changes in India since 1990-impact on public sector industries                             </a:t>
            </a:r>
          </a:p>
          <a:p>
            <a:pPr marL="400050" lvl="0" indent="-400050">
              <a:buFont typeface="+mj-lt"/>
              <a:buAutoNum type="romanUcPeriod"/>
            </a:pPr>
            <a:r>
              <a:rPr lang="en-US" sz="2000" dirty="0"/>
              <a:t>Informal Sector-A brief overview                                              No. of class hours-8</a:t>
            </a:r>
          </a:p>
          <a:p>
            <a:r>
              <a:rPr lang="en-US" sz="2000" dirty="0"/>
              <a:t> </a:t>
            </a:r>
          </a:p>
          <a:p>
            <a:pPr lvl="0"/>
            <a:r>
              <a:rPr lang="en-US" sz="2000" dirty="0" smtClean="0"/>
              <a:t>4.Service </a:t>
            </a:r>
            <a:r>
              <a:rPr lang="en-US" sz="2000" dirty="0"/>
              <a:t>Sector:</a:t>
            </a:r>
          </a:p>
          <a:p>
            <a:pPr marL="400050" lvl="0" indent="-400050">
              <a:buFont typeface="+mj-lt"/>
              <a:buAutoNum type="romanUcPeriod"/>
            </a:pPr>
            <a:r>
              <a:rPr lang="en-US" sz="2000" dirty="0"/>
              <a:t>Features and growth of the service sector in India</a:t>
            </a:r>
          </a:p>
          <a:p>
            <a:pPr marL="400050" lvl="0" indent="-400050">
              <a:buFont typeface="+mj-lt"/>
              <a:buAutoNum type="romanUcPeriod"/>
            </a:pPr>
            <a:r>
              <a:rPr lang="en-US" sz="2000" dirty="0"/>
              <a:t>Emerging significance of the service sector  in Indian economic </a:t>
            </a:r>
            <a:r>
              <a:rPr lang="en-US" sz="2000" dirty="0" smtClean="0"/>
              <a:t>growth</a:t>
            </a:r>
          </a:p>
          <a:p>
            <a:pPr marL="400050" indent="-400050"/>
            <a:r>
              <a:rPr lang="en-US" sz="2000" dirty="0" smtClean="0"/>
              <a:t>                                                                                                       No. of class hours-8</a:t>
            </a:r>
          </a:p>
          <a:p>
            <a:pPr lvl="0"/>
            <a:r>
              <a:rPr lang="en-US" sz="2000" dirty="0" smtClean="0"/>
              <a:t>5.External </a:t>
            </a:r>
            <a:r>
              <a:rPr lang="en-US" sz="2000" dirty="0"/>
              <a:t>Sector:</a:t>
            </a:r>
          </a:p>
          <a:p>
            <a:pPr marL="400050" lvl="0" indent="-400050">
              <a:buFont typeface="+mj-lt"/>
              <a:buAutoNum type="romanUcPeriod"/>
            </a:pPr>
            <a:r>
              <a:rPr lang="en-US" sz="2000" dirty="0"/>
              <a:t>Concept of Exchange Rate and Devaluation</a:t>
            </a:r>
          </a:p>
          <a:p>
            <a:pPr marL="400050" lvl="0" indent="-400050">
              <a:buFont typeface="+mj-lt"/>
              <a:buAutoNum type="romanUcPeriod"/>
            </a:pPr>
            <a:r>
              <a:rPr lang="en-US" sz="2000" dirty="0"/>
              <a:t>Trends and composition of Indian exports and imports</a:t>
            </a:r>
          </a:p>
          <a:p>
            <a:pPr marL="400050" lvl="0" indent="-400050">
              <a:buFont typeface="+mj-lt"/>
              <a:buAutoNum type="romanUcPeriod"/>
            </a:pPr>
            <a:r>
              <a:rPr lang="en-US" sz="2000" dirty="0"/>
              <a:t>Foreign trade policies-impact of trade </a:t>
            </a:r>
            <a:r>
              <a:rPr lang="en-US" sz="2000" dirty="0" err="1"/>
              <a:t>liberalisation</a:t>
            </a:r>
            <a:r>
              <a:rPr lang="en-US" sz="2000" dirty="0"/>
              <a:t> since 1991</a:t>
            </a:r>
          </a:p>
          <a:p>
            <a:pPr marL="400050" lvl="0" indent="-400050">
              <a:buFont typeface="+mj-lt"/>
              <a:buAutoNum type="romanUcPeriod"/>
            </a:pPr>
            <a:r>
              <a:rPr lang="en-US" sz="2000" dirty="0"/>
              <a:t>Concept of Balance of Payments</a:t>
            </a:r>
          </a:p>
          <a:p>
            <a:pPr marL="400050" lvl="0" indent="-400050">
              <a:buFont typeface="+mj-lt"/>
              <a:buAutoNum type="romanUcPeriod"/>
            </a:pPr>
            <a:r>
              <a:rPr lang="en-US" sz="2000" dirty="0"/>
              <a:t>Trends in Balance of Payments after 1991                                  No. of class hours-8</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228600"/>
            <a:ext cx="8534400" cy="6186309"/>
          </a:xfrm>
          <a:prstGeom prst="rect">
            <a:avLst/>
          </a:prstGeom>
          <a:noFill/>
        </p:spPr>
        <p:txBody>
          <a:bodyPr wrap="square" rtlCol="0">
            <a:spAutoFit/>
          </a:bodyPr>
          <a:lstStyle/>
          <a:p>
            <a:pPr lvl="0"/>
            <a:r>
              <a:rPr lang="en-US" dirty="0" smtClean="0"/>
              <a:t>6.Financial </a:t>
            </a:r>
            <a:r>
              <a:rPr lang="en-US" dirty="0"/>
              <a:t>Intermediaries, Money and Capital Markets:</a:t>
            </a:r>
          </a:p>
          <a:p>
            <a:pPr marL="400050" lvl="0" indent="-400050">
              <a:buFont typeface="+mj-lt"/>
              <a:buAutoNum type="romanUcPeriod"/>
            </a:pPr>
            <a:r>
              <a:rPr lang="en-US" dirty="0"/>
              <a:t>Process of credit creation by commercial banks-money multiplier</a:t>
            </a:r>
          </a:p>
          <a:p>
            <a:pPr marL="400050" lvl="0" indent="-400050">
              <a:buFont typeface="+mj-lt"/>
              <a:buAutoNum type="romanUcPeriod"/>
            </a:pPr>
            <a:r>
              <a:rPr lang="en-US" dirty="0"/>
              <a:t>Structure of banking in India</a:t>
            </a:r>
          </a:p>
          <a:p>
            <a:pPr marL="400050" lvl="0" indent="-400050">
              <a:buFont typeface="+mj-lt"/>
              <a:buAutoNum type="romanUcPeriod"/>
            </a:pPr>
            <a:r>
              <a:rPr lang="en-US" dirty="0"/>
              <a:t>Monetary policies of the Reserve Bank of India-concepts of CRR, SLR, Repo and OMO</a:t>
            </a:r>
          </a:p>
          <a:p>
            <a:pPr marL="400050" lvl="0" indent="-400050">
              <a:buFont typeface="+mj-lt"/>
              <a:buAutoNum type="romanUcPeriod"/>
            </a:pPr>
            <a:r>
              <a:rPr lang="en-US" dirty="0"/>
              <a:t>Debt and Equity Instruments                                                        No. of class hours- 8</a:t>
            </a:r>
          </a:p>
          <a:p>
            <a:r>
              <a:rPr lang="en-US" dirty="0"/>
              <a:t> </a:t>
            </a:r>
          </a:p>
          <a:p>
            <a:pPr lvl="0"/>
            <a:r>
              <a:rPr lang="en-US" dirty="0" smtClean="0"/>
              <a:t>7.Public </a:t>
            </a:r>
            <a:r>
              <a:rPr lang="en-US" dirty="0"/>
              <a:t>Economy-The Indian Scenario</a:t>
            </a:r>
          </a:p>
          <a:p>
            <a:pPr marL="400050" lvl="0" indent="-400050">
              <a:buFont typeface="+mj-lt"/>
              <a:buAutoNum type="romanUcPeriod"/>
            </a:pPr>
            <a:r>
              <a:rPr lang="en-US" dirty="0"/>
              <a:t>Objectives of budget</a:t>
            </a:r>
          </a:p>
          <a:p>
            <a:pPr marL="400050" lvl="0" indent="-400050">
              <a:buFont typeface="+mj-lt"/>
              <a:buAutoNum type="romanUcPeriod"/>
            </a:pPr>
            <a:r>
              <a:rPr lang="en-US" dirty="0"/>
              <a:t>Definition of different deficits-revenue deficit, fiscal deficit, primary deficit</a:t>
            </a:r>
          </a:p>
          <a:p>
            <a:pPr marL="400050" lvl="0" indent="-400050">
              <a:buFont typeface="+mj-lt"/>
              <a:buAutoNum type="romanUcPeriod"/>
            </a:pPr>
            <a:r>
              <a:rPr lang="en-US" dirty="0"/>
              <a:t>Indian tax structure-(</a:t>
            </a:r>
            <a:r>
              <a:rPr lang="en-US" dirty="0" err="1"/>
              <a:t>i</a:t>
            </a:r>
            <a:r>
              <a:rPr lang="en-US" dirty="0"/>
              <a:t>) direct taxes-personal income tax and corporate tax </a:t>
            </a:r>
          </a:p>
          <a:p>
            <a:pPr marL="400050" indent="-400050"/>
            <a:r>
              <a:rPr lang="en-US" dirty="0"/>
              <a:t>(ii) indirect taxes- excise and sales tax, VAT, GST                    No. of class hours-8</a:t>
            </a:r>
          </a:p>
          <a:p>
            <a:r>
              <a:rPr lang="en-US" dirty="0"/>
              <a:t> </a:t>
            </a:r>
          </a:p>
          <a:p>
            <a:pPr lvl="0"/>
            <a:r>
              <a:rPr lang="en-US" dirty="0" smtClean="0"/>
              <a:t>8.Social </a:t>
            </a:r>
            <a:r>
              <a:rPr lang="en-US" dirty="0"/>
              <a:t>Sector:</a:t>
            </a:r>
          </a:p>
          <a:p>
            <a:pPr marL="400050" lvl="0" indent="-400050">
              <a:buFont typeface="+mj-lt"/>
              <a:buAutoNum type="romanUcPeriod"/>
            </a:pPr>
            <a:r>
              <a:rPr lang="en-US" dirty="0"/>
              <a:t>Concept of Human Development Index</a:t>
            </a:r>
          </a:p>
          <a:p>
            <a:pPr marL="400050" lvl="0" indent="-400050">
              <a:buFont typeface="+mj-lt"/>
              <a:buAutoNum type="romanUcPeriod"/>
            </a:pPr>
            <a:r>
              <a:rPr lang="en-US" dirty="0"/>
              <a:t>Education</a:t>
            </a:r>
          </a:p>
          <a:p>
            <a:pPr marL="400050" lvl="0" indent="-400050">
              <a:buFont typeface="+mj-lt"/>
              <a:buAutoNum type="romanUcPeriod"/>
            </a:pPr>
            <a:r>
              <a:rPr lang="en-US" dirty="0"/>
              <a:t>Health</a:t>
            </a:r>
          </a:p>
          <a:p>
            <a:pPr marL="400050" lvl="0" indent="-400050">
              <a:buFont typeface="+mj-lt"/>
              <a:buAutoNum type="romanUcPeriod"/>
            </a:pPr>
            <a:r>
              <a:rPr lang="en-US" dirty="0"/>
              <a:t>India </a:t>
            </a:r>
            <a:r>
              <a:rPr lang="en-US" dirty="0" err="1"/>
              <a:t>vis</a:t>
            </a:r>
            <a:r>
              <a:rPr lang="en-US" dirty="0"/>
              <a:t> a </a:t>
            </a:r>
            <a:r>
              <a:rPr lang="en-US" dirty="0" err="1"/>
              <a:t>vis</a:t>
            </a:r>
            <a:r>
              <a:rPr lang="en-US" dirty="0"/>
              <a:t> the rest of the world                                            No. of class hours-8                             </a:t>
            </a:r>
          </a:p>
          <a:p>
            <a:r>
              <a:rPr lang="en-US" dirty="0"/>
              <a:t> </a:t>
            </a:r>
          </a:p>
          <a:p>
            <a:pPr lvl="0"/>
            <a:r>
              <a:rPr lang="en-US" dirty="0" smtClean="0"/>
              <a:t>10.Natural </a:t>
            </a:r>
            <a:r>
              <a:rPr lang="en-US" dirty="0"/>
              <a:t>Resources</a:t>
            </a:r>
          </a:p>
          <a:p>
            <a:pPr marL="400050" lvl="0" indent="-400050">
              <a:buFont typeface="+mj-lt"/>
              <a:buAutoNum type="romanUcPeriod"/>
            </a:pPr>
            <a:r>
              <a:rPr lang="en-US" dirty="0"/>
              <a:t>Land</a:t>
            </a:r>
          </a:p>
          <a:p>
            <a:pPr marL="400050" lvl="0" indent="-400050">
              <a:buFont typeface="+mj-lt"/>
              <a:buAutoNum type="romanUcPeriod"/>
            </a:pPr>
            <a:r>
              <a:rPr lang="en-US" dirty="0"/>
              <a:t>Water</a:t>
            </a:r>
          </a:p>
          <a:p>
            <a:pPr marL="400050" indent="-400050">
              <a:buFont typeface="+mj-lt"/>
              <a:buAutoNum type="romanUcPeriod"/>
            </a:pPr>
            <a:r>
              <a:rPr lang="en-US" dirty="0"/>
              <a:t>Forest                                                                                         No. of class hours-8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1447800" y="0"/>
          <a:ext cx="6096000" cy="6889039"/>
        </p:xfrm>
        <a:graphic>
          <a:graphicData uri="http://schemas.openxmlformats.org/drawingml/2006/table">
            <a:tbl>
              <a:tblPr firstRow="1" bandRow="1">
                <a:tableStyleId>{5C22544A-7EE6-4342-B048-85BDC9FD1C3A}</a:tableStyleId>
              </a:tblPr>
              <a:tblGrid>
                <a:gridCol w="1524000"/>
                <a:gridCol w="1524000"/>
                <a:gridCol w="1524000"/>
                <a:gridCol w="1524000"/>
              </a:tblGrid>
              <a:tr h="369367">
                <a:tc>
                  <a:txBody>
                    <a:bodyPr/>
                    <a:lstStyle/>
                    <a:p>
                      <a:pPr marL="0" marR="0">
                        <a:lnSpc>
                          <a:spcPct val="115000"/>
                        </a:lnSpc>
                        <a:spcBef>
                          <a:spcPts val="0"/>
                        </a:spcBef>
                        <a:spcAft>
                          <a:spcPts val="0"/>
                        </a:spcAft>
                      </a:pPr>
                      <a:r>
                        <a:rPr lang="en-US" sz="1200" dirty="0">
                          <a:latin typeface="Times New Roman"/>
                          <a:ea typeface="Calibri"/>
                          <a:cs typeface="Times New Roman"/>
                        </a:rPr>
                        <a:t>Sl. No.	</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Author	</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latin typeface="Times New Roman"/>
                          <a:ea typeface="Calibri"/>
                          <a:cs typeface="Times New Roman"/>
                        </a:rPr>
                        <a:t>Name of the Book	</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200">
                          <a:latin typeface="Times New Roman"/>
                          <a:ea typeface="Calibri"/>
                          <a:cs typeface="Times New Roman"/>
                        </a:rPr>
                        <a:t>Publisher</a:t>
                      </a:r>
                      <a:endParaRPr lang="en-US" sz="1100">
                        <a:latin typeface="Calibri"/>
                        <a:ea typeface="Calibri"/>
                        <a:cs typeface="Times New Roman"/>
                      </a:endParaRPr>
                    </a:p>
                  </a:txBody>
                  <a:tcPr marL="68580" marR="68580" marT="0" marB="0"/>
                </a:tc>
              </a:tr>
              <a:tr h="369367">
                <a:tc>
                  <a:txBody>
                    <a:bodyPr/>
                    <a:lstStyle/>
                    <a:p>
                      <a:pPr marL="0" marR="0">
                        <a:lnSpc>
                          <a:spcPct val="115000"/>
                        </a:lnSpc>
                        <a:spcBef>
                          <a:spcPts val="0"/>
                        </a:spcBef>
                        <a:spcAft>
                          <a:spcPts val="0"/>
                        </a:spcAft>
                      </a:pPr>
                      <a:r>
                        <a:rPr lang="en-US" sz="1100" dirty="0" smtClean="0">
                          <a:latin typeface="Calibri"/>
                          <a:ea typeface="Calibri"/>
                          <a:cs typeface="Times New Roman"/>
                        </a:rPr>
                        <a:t>1.</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Dornbush &amp; Fischer</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Macroeconomics Indian ed</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200">
                          <a:latin typeface="Times New Roman"/>
                          <a:ea typeface="Calibri"/>
                          <a:cs typeface="Times New Roman"/>
                        </a:rPr>
                        <a:t>         McGrawhill</a:t>
                      </a:r>
                      <a:endParaRPr lang="en-US" sz="1100">
                        <a:latin typeface="Calibri"/>
                        <a:ea typeface="Calibri"/>
                        <a:cs typeface="Times New Roman"/>
                      </a:endParaRPr>
                    </a:p>
                  </a:txBody>
                  <a:tcPr marL="68580" marR="68580" marT="0" marB="0"/>
                </a:tc>
              </a:tr>
              <a:tr h="369367">
                <a:tc>
                  <a:txBody>
                    <a:bodyPr/>
                    <a:lstStyle/>
                    <a:p>
                      <a:pPr marL="0" marR="0">
                        <a:lnSpc>
                          <a:spcPct val="115000"/>
                        </a:lnSpc>
                        <a:spcBef>
                          <a:spcPts val="0"/>
                        </a:spcBef>
                        <a:spcAft>
                          <a:spcPts val="0"/>
                        </a:spcAft>
                      </a:pPr>
                      <a:r>
                        <a:rPr lang="en-US" sz="1100" dirty="0" smtClean="0">
                          <a:latin typeface="Calibri"/>
                          <a:ea typeface="Calibri"/>
                          <a:cs typeface="Times New Roman"/>
                        </a:rPr>
                        <a:t>2.</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Chanda Ghosh &amp; Ambar Ghosh</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Macroeconomics</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200">
                          <a:latin typeface="Times New Roman"/>
                          <a:ea typeface="Calibri"/>
                          <a:cs typeface="Times New Roman"/>
                        </a:rPr>
                        <a:t>PHI</a:t>
                      </a:r>
                      <a:endParaRPr lang="en-US" sz="1100">
                        <a:latin typeface="Calibri"/>
                        <a:ea typeface="Calibri"/>
                        <a:cs typeface="Times New Roman"/>
                      </a:endParaRPr>
                    </a:p>
                  </a:txBody>
                  <a:tcPr marL="68580" marR="68580" marT="0" marB="0"/>
                </a:tc>
              </a:tr>
              <a:tr h="369367">
                <a:tc>
                  <a:txBody>
                    <a:bodyPr/>
                    <a:lstStyle/>
                    <a:p>
                      <a:pPr marL="0" marR="0">
                        <a:lnSpc>
                          <a:spcPct val="115000"/>
                        </a:lnSpc>
                        <a:spcBef>
                          <a:spcPts val="0"/>
                        </a:spcBef>
                        <a:spcAft>
                          <a:spcPts val="0"/>
                        </a:spcAft>
                      </a:pPr>
                      <a:r>
                        <a:rPr lang="en-US" sz="1100" dirty="0" smtClean="0">
                          <a:latin typeface="Calibri"/>
                          <a:ea typeface="Calibri"/>
                          <a:cs typeface="Times New Roman"/>
                        </a:rPr>
                        <a:t>3.</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Samuelson &amp; Nordhous</a:t>
                      </a:r>
                      <a:endParaRPr lang="en-US" sz="1100">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latin typeface="Times New Roman"/>
                          <a:ea typeface="Calibri"/>
                          <a:cs typeface="Times New Roman"/>
                        </a:rPr>
                        <a:t>Economics	</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200">
                          <a:latin typeface="Times New Roman"/>
                          <a:ea typeface="Calibri"/>
                          <a:cs typeface="Times New Roman"/>
                        </a:rPr>
                        <a:t>McGrawhill</a:t>
                      </a:r>
                      <a:endParaRPr lang="en-US" sz="1100">
                        <a:latin typeface="Calibri"/>
                        <a:ea typeface="Calibri"/>
                        <a:cs typeface="Times New Roman"/>
                      </a:endParaRPr>
                    </a:p>
                  </a:txBody>
                  <a:tcPr marL="68580" marR="68580" marT="0" marB="0"/>
                </a:tc>
              </a:tr>
              <a:tr h="369367">
                <a:tc>
                  <a:txBody>
                    <a:bodyPr/>
                    <a:lstStyle/>
                    <a:p>
                      <a:pPr marL="0" marR="0">
                        <a:lnSpc>
                          <a:spcPct val="115000"/>
                        </a:lnSpc>
                        <a:spcBef>
                          <a:spcPts val="0"/>
                        </a:spcBef>
                        <a:spcAft>
                          <a:spcPts val="0"/>
                        </a:spcAft>
                      </a:pPr>
                      <a:r>
                        <a:rPr lang="en-US" sz="1100" dirty="0" smtClean="0">
                          <a:latin typeface="Calibri"/>
                          <a:ea typeface="Calibri"/>
                          <a:cs typeface="Times New Roman"/>
                        </a:rPr>
                        <a:t>4.</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Sampat Mukherjee &amp; Amitabha Ghosh</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Principles of Macroeconomics</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latin typeface="Times New Roman"/>
                          <a:ea typeface="Calibri"/>
                          <a:cs typeface="Times New Roman"/>
                        </a:rPr>
                        <a:t>Central Book                         Agency	                                                                                                                                                                                                                                                                                                     </a:t>
                      </a:r>
                      <a:endParaRPr lang="en-US" sz="1100" dirty="0">
                        <a:latin typeface="Calibri"/>
                        <a:ea typeface="Calibri"/>
                        <a:cs typeface="Times New Roman"/>
                      </a:endParaRPr>
                    </a:p>
                  </a:txBody>
                  <a:tcPr marL="68580" marR="68580" marT="0" marB="0"/>
                </a:tc>
              </a:tr>
              <a:tr h="182400">
                <a:tc>
                  <a:txBody>
                    <a:bodyPr/>
                    <a:lstStyle/>
                    <a:p>
                      <a:pPr marL="0" marR="0">
                        <a:lnSpc>
                          <a:spcPct val="115000"/>
                        </a:lnSpc>
                        <a:spcBef>
                          <a:spcPts val="0"/>
                        </a:spcBef>
                        <a:spcAft>
                          <a:spcPts val="0"/>
                        </a:spcAft>
                      </a:pPr>
                      <a:r>
                        <a:rPr lang="en-US" sz="1100" dirty="0" smtClean="0">
                          <a:latin typeface="Calibri"/>
                          <a:ea typeface="Calibri"/>
                          <a:cs typeface="Times New Roman"/>
                        </a:rPr>
                        <a:t>5.</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Ramesh Singh</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Indian Economy</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200">
                          <a:latin typeface="Times New Roman"/>
                          <a:ea typeface="Calibri"/>
                          <a:cs typeface="Times New Roman"/>
                        </a:rPr>
                        <a:t>McGrawhill</a:t>
                      </a:r>
                      <a:endParaRPr lang="en-US" sz="1100">
                        <a:latin typeface="Calibri"/>
                        <a:ea typeface="Calibri"/>
                        <a:cs typeface="Times New Roman"/>
                      </a:endParaRPr>
                    </a:p>
                  </a:txBody>
                  <a:tcPr marL="68580" marR="68580" marT="0" marB="0"/>
                </a:tc>
              </a:tr>
              <a:tr h="369367">
                <a:tc>
                  <a:txBody>
                    <a:bodyPr/>
                    <a:lstStyle/>
                    <a:p>
                      <a:pPr marL="0" marR="0">
                        <a:lnSpc>
                          <a:spcPct val="115000"/>
                        </a:lnSpc>
                        <a:spcBef>
                          <a:spcPts val="0"/>
                        </a:spcBef>
                        <a:spcAft>
                          <a:spcPts val="0"/>
                        </a:spcAft>
                      </a:pPr>
                      <a:r>
                        <a:rPr lang="en-US" sz="1100" dirty="0" smtClean="0">
                          <a:latin typeface="Calibri"/>
                          <a:ea typeface="Calibri"/>
                          <a:cs typeface="Times New Roman"/>
                        </a:rPr>
                        <a:t>6.</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Sanjiv Verma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The Indian Economy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Unique Publisher</a:t>
                      </a:r>
                      <a:endParaRPr lang="en-US" sz="1100">
                        <a:latin typeface="Calibri"/>
                        <a:ea typeface="Calibri"/>
                        <a:cs typeface="Times New Roman"/>
                      </a:endParaRPr>
                    </a:p>
                  </a:txBody>
                  <a:tcPr marL="68580" marR="68580" marT="0" marB="0"/>
                </a:tc>
              </a:tr>
              <a:tr h="182400">
                <a:tc>
                  <a:txBody>
                    <a:bodyPr/>
                    <a:lstStyle/>
                    <a:p>
                      <a:pPr marL="0" marR="0">
                        <a:lnSpc>
                          <a:spcPct val="115000"/>
                        </a:lnSpc>
                        <a:spcBef>
                          <a:spcPts val="0"/>
                        </a:spcBef>
                        <a:spcAft>
                          <a:spcPts val="0"/>
                        </a:spcAft>
                      </a:pPr>
                      <a:r>
                        <a:rPr lang="en-US" sz="1100" dirty="0" smtClean="0">
                          <a:latin typeface="Calibri"/>
                          <a:ea typeface="Calibri"/>
                          <a:cs typeface="Times New Roman"/>
                        </a:rPr>
                        <a:t>7.</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S. Natarajan</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Indian Banking</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200">
                          <a:latin typeface="Times New Roman"/>
                          <a:ea typeface="Calibri"/>
                          <a:cs typeface="Times New Roman"/>
                        </a:rPr>
                        <a:t>S.Chand</a:t>
                      </a:r>
                      <a:endParaRPr lang="en-US" sz="1100">
                        <a:latin typeface="Calibri"/>
                        <a:ea typeface="Calibri"/>
                        <a:cs typeface="Times New Roman"/>
                      </a:endParaRPr>
                    </a:p>
                  </a:txBody>
                  <a:tcPr marL="68580" marR="68580" marT="0" marB="0"/>
                </a:tc>
              </a:tr>
              <a:tr h="369367">
                <a:tc>
                  <a:txBody>
                    <a:bodyPr/>
                    <a:lstStyle/>
                    <a:p>
                      <a:pPr marL="0" marR="0">
                        <a:lnSpc>
                          <a:spcPct val="115000"/>
                        </a:lnSpc>
                        <a:spcBef>
                          <a:spcPts val="0"/>
                        </a:spcBef>
                        <a:spcAft>
                          <a:spcPts val="0"/>
                        </a:spcAft>
                      </a:pPr>
                      <a:r>
                        <a:rPr lang="en-US" sz="1100" dirty="0" smtClean="0">
                          <a:latin typeface="Calibri"/>
                          <a:ea typeface="Calibri"/>
                          <a:cs typeface="Times New Roman"/>
                        </a:rPr>
                        <a:t>8.</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A.N. Agarwal &amp; Kundan Lal</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Agricultural Problems of India</a:t>
                      </a:r>
                      <a:endParaRPr lang="en-US" sz="1100">
                        <a:latin typeface="Calibri"/>
                        <a:ea typeface="Calibri"/>
                        <a:cs typeface="Times New Roman"/>
                      </a:endParaRPr>
                    </a:p>
                  </a:txBody>
                  <a:tcPr marL="68580" marR="68580" marT="0" marB="0"/>
                </a:tc>
                <a:tc>
                  <a:txBody>
                    <a:bodyPr/>
                    <a:lstStyle/>
                    <a:p>
                      <a:pPr marL="457200" marR="0" indent="-457200" algn="just">
                        <a:lnSpc>
                          <a:spcPct val="115000"/>
                        </a:lnSpc>
                        <a:spcBef>
                          <a:spcPts val="0"/>
                        </a:spcBef>
                        <a:spcAft>
                          <a:spcPts val="0"/>
                        </a:spcAft>
                      </a:pPr>
                      <a:r>
                        <a:rPr lang="en-US" sz="1200">
                          <a:latin typeface="Times New Roman"/>
                          <a:ea typeface="Calibri"/>
                          <a:cs typeface="Times New Roman"/>
                        </a:rPr>
                        <a:t>Bikash Publishing House</a:t>
                      </a:r>
                      <a:endParaRPr lang="en-US" sz="1100">
                        <a:latin typeface="Calibri"/>
                        <a:ea typeface="Calibri"/>
                        <a:cs typeface="Times New Roman"/>
                      </a:endParaRPr>
                    </a:p>
                  </a:txBody>
                  <a:tcPr marL="68580" marR="68580" marT="0" marB="0"/>
                </a:tc>
              </a:tr>
              <a:tr h="369367">
                <a:tc>
                  <a:txBody>
                    <a:bodyPr/>
                    <a:lstStyle/>
                    <a:p>
                      <a:pPr marL="0" marR="0">
                        <a:lnSpc>
                          <a:spcPct val="115000"/>
                        </a:lnSpc>
                        <a:spcBef>
                          <a:spcPts val="0"/>
                        </a:spcBef>
                        <a:spcAft>
                          <a:spcPts val="0"/>
                        </a:spcAft>
                      </a:pPr>
                      <a:r>
                        <a:rPr lang="en-US" sz="1100" dirty="0" smtClean="0">
                          <a:latin typeface="Calibri"/>
                          <a:ea typeface="Calibri"/>
                          <a:cs typeface="Times New Roman"/>
                        </a:rPr>
                        <a:t>9.</a:t>
                      </a:r>
                      <a:endParaRPr lang="en-US" sz="1100" dirty="0">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latin typeface="Times New Roman"/>
                          <a:ea typeface="Calibri"/>
                          <a:cs typeface="Times New Roman"/>
                        </a:rPr>
                        <a:t>Sampat Mukherjee</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latin typeface="Times New Roman"/>
                          <a:ea typeface="Calibri"/>
                          <a:cs typeface="Times New Roman"/>
                        </a:rPr>
                        <a:t>Samakalin Arthya Vidya</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endParaRPr lang="en-US" sz="1200">
                        <a:latin typeface="Times New Roman"/>
                        <a:ea typeface="Calibri"/>
                        <a:cs typeface="Times New Roman"/>
                      </a:endParaRPr>
                    </a:p>
                  </a:txBody>
                  <a:tcPr marL="68580" marR="68580" marT="0" marB="0"/>
                </a:tc>
              </a:tr>
              <a:tr h="369367">
                <a:tc>
                  <a:txBody>
                    <a:bodyPr/>
                    <a:lstStyle/>
                    <a:p>
                      <a:pPr marL="0" marR="0">
                        <a:lnSpc>
                          <a:spcPct val="115000"/>
                        </a:lnSpc>
                        <a:spcBef>
                          <a:spcPts val="0"/>
                        </a:spcBef>
                        <a:spcAft>
                          <a:spcPts val="0"/>
                        </a:spcAft>
                      </a:pPr>
                      <a:r>
                        <a:rPr lang="en-US" sz="1100" dirty="0" smtClean="0">
                          <a:latin typeface="Calibri"/>
                          <a:ea typeface="Calibri"/>
                          <a:cs typeface="Times New Roman"/>
                        </a:rPr>
                        <a:t>10.</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latin typeface="Times New Roman"/>
                          <a:ea typeface="Calibri"/>
                          <a:cs typeface="Times New Roman"/>
                        </a:rPr>
                        <a:t>Basak, Chakraborty</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latin typeface="Times New Roman"/>
                          <a:ea typeface="Calibri"/>
                          <a:cs typeface="Times New Roman"/>
                        </a:rPr>
                        <a:t>Bharater Arthaniti Parichay</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endParaRPr lang="en-US" sz="1200">
                        <a:latin typeface="Times New Roman"/>
                        <a:ea typeface="Calibri"/>
                        <a:cs typeface="Times New Roman"/>
                      </a:endParaRPr>
                    </a:p>
                  </a:txBody>
                  <a:tcPr marL="68580" marR="68580" marT="0" marB="0"/>
                </a:tc>
              </a:tr>
              <a:tr h="560067">
                <a:tc>
                  <a:txBody>
                    <a:bodyPr/>
                    <a:lstStyle/>
                    <a:p>
                      <a:pPr marL="0" marR="0">
                        <a:lnSpc>
                          <a:spcPct val="115000"/>
                        </a:lnSpc>
                        <a:spcBef>
                          <a:spcPts val="0"/>
                        </a:spcBef>
                        <a:spcAft>
                          <a:spcPts val="0"/>
                        </a:spcAft>
                      </a:pPr>
                      <a:r>
                        <a:rPr lang="en-US" sz="1100" dirty="0" smtClean="0">
                          <a:latin typeface="Calibri"/>
                          <a:ea typeface="Calibri"/>
                          <a:cs typeface="Times New Roman"/>
                        </a:rPr>
                        <a:t>11.</a:t>
                      </a:r>
                    </a:p>
                    <a:p>
                      <a:pPr marL="0" marR="0">
                        <a:lnSpc>
                          <a:spcPct val="115000"/>
                        </a:lnSpc>
                        <a:spcBef>
                          <a:spcPts val="0"/>
                        </a:spcBef>
                        <a:spcAft>
                          <a:spcPts val="0"/>
                        </a:spcAft>
                      </a:pP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tabLst>
                          <a:tab pos="575310" algn="l"/>
                        </a:tabLst>
                      </a:pPr>
                      <a:r>
                        <a:rPr lang="en-US" sz="1200">
                          <a:latin typeface="Times New Roman"/>
                          <a:ea typeface="Calibri"/>
                          <a:cs typeface="Times New Roman"/>
                        </a:rPr>
                        <a:t>	Kapila, Uma	</a:t>
                      </a:r>
                      <a:endParaRPr lang="en-US" sz="1100">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latin typeface="Times New Roman"/>
                          <a:ea typeface="Calibri"/>
                          <a:cs typeface="Times New Roman"/>
                        </a:rPr>
                        <a:t>Indian Economy since Independence</a:t>
                      </a:r>
                      <a:endParaRPr lang="en-US" sz="1100">
                        <a:latin typeface="Calibri"/>
                        <a:ea typeface="Calibri"/>
                        <a:cs typeface="Times New Roman"/>
                      </a:endParaRPr>
                    </a:p>
                  </a:txBody>
                  <a:tcPr marL="68580" marR="68580" marT="0" marB="0"/>
                </a:tc>
                <a:tc>
                  <a:txBody>
                    <a:bodyPr/>
                    <a:lstStyle/>
                    <a:p>
                      <a:pPr marL="0" marR="0" indent="457200" algn="just">
                        <a:lnSpc>
                          <a:spcPct val="115000"/>
                        </a:lnSpc>
                        <a:spcBef>
                          <a:spcPts val="0"/>
                        </a:spcBef>
                        <a:spcAft>
                          <a:spcPts val="0"/>
                        </a:spcAft>
                      </a:pPr>
                      <a:r>
                        <a:rPr lang="en-US" sz="1200">
                          <a:latin typeface="Times New Roman"/>
                          <a:ea typeface="Calibri"/>
                          <a:cs typeface="Times New Roman"/>
                        </a:rPr>
                        <a:t>McGrawhill</a:t>
                      </a:r>
                      <a:endParaRPr lang="en-US" sz="1100">
                        <a:latin typeface="Calibri"/>
                        <a:ea typeface="Calibri"/>
                        <a:cs typeface="Times New Roman"/>
                      </a:endParaRPr>
                    </a:p>
                  </a:txBody>
                  <a:tcPr marL="68580" marR="68580" marT="0" marB="0"/>
                </a:tc>
              </a:tr>
              <a:tr h="369367">
                <a:tc>
                  <a:txBody>
                    <a:bodyPr/>
                    <a:lstStyle/>
                    <a:p>
                      <a:pPr marL="0" marR="0">
                        <a:lnSpc>
                          <a:spcPct val="115000"/>
                        </a:lnSpc>
                        <a:spcBef>
                          <a:spcPts val="0"/>
                        </a:spcBef>
                        <a:spcAft>
                          <a:spcPts val="0"/>
                        </a:spcAft>
                      </a:pPr>
                      <a:r>
                        <a:rPr lang="en-US" sz="1100" dirty="0" smtClean="0">
                          <a:latin typeface="Calibri"/>
                          <a:ea typeface="Calibri"/>
                          <a:cs typeface="Times New Roman"/>
                        </a:rPr>
                        <a:t>12.</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tabLst>
                          <a:tab pos="631825" algn="l"/>
                        </a:tabLst>
                      </a:pPr>
                      <a:r>
                        <a:rPr lang="en-US" sz="1200">
                          <a:latin typeface="Times New Roman"/>
                          <a:ea typeface="Calibri"/>
                          <a:cs typeface="Times New Roman"/>
                        </a:rPr>
                        <a:t>	Subrata Gupta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Bharater Arthaniti	</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200">
                          <a:latin typeface="Times New Roman"/>
                          <a:ea typeface="Calibri"/>
                          <a:cs typeface="Times New Roman"/>
                        </a:rPr>
                        <a:t>S. Chand</a:t>
                      </a:r>
                      <a:endParaRPr lang="en-US" sz="1100">
                        <a:latin typeface="Calibri"/>
                        <a:ea typeface="Calibri"/>
                        <a:cs typeface="Times New Roman"/>
                      </a:endParaRPr>
                    </a:p>
                  </a:txBody>
                  <a:tcPr marL="68580" marR="68580" marT="0" marB="0"/>
                </a:tc>
              </a:tr>
              <a:tr h="369367">
                <a:tc>
                  <a:txBody>
                    <a:bodyPr/>
                    <a:lstStyle/>
                    <a:p>
                      <a:pPr marL="0" marR="0">
                        <a:lnSpc>
                          <a:spcPct val="115000"/>
                        </a:lnSpc>
                        <a:spcBef>
                          <a:spcPts val="0"/>
                        </a:spcBef>
                        <a:spcAft>
                          <a:spcPts val="0"/>
                        </a:spcAft>
                      </a:pPr>
                      <a:r>
                        <a:rPr lang="en-US" sz="1100" dirty="0" smtClean="0">
                          <a:latin typeface="Calibri"/>
                          <a:ea typeface="Calibri"/>
                          <a:cs typeface="Times New Roman"/>
                        </a:rPr>
                        <a:t>13.</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tabLst>
                          <a:tab pos="631825" algn="l"/>
                        </a:tabLst>
                      </a:pPr>
                      <a:r>
                        <a:rPr lang="en-US" sz="1200">
                          <a:latin typeface="Times New Roman"/>
                          <a:ea typeface="Calibri"/>
                          <a:cs typeface="Times New Roman"/>
                        </a:rPr>
                        <a:t>A. N. Agarwal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a:latin typeface="Times New Roman"/>
                          <a:ea typeface="Calibri"/>
                          <a:cs typeface="Times New Roman"/>
                        </a:rPr>
                        <a:t>Indian Economy</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200">
                          <a:latin typeface="Times New Roman"/>
                          <a:ea typeface="Calibri"/>
                          <a:cs typeface="Times New Roman"/>
                        </a:rPr>
                        <a:t>New Age</a:t>
                      </a:r>
                      <a:endParaRPr lang="en-US" sz="1100">
                        <a:latin typeface="Calibri"/>
                        <a:ea typeface="Calibri"/>
                        <a:cs typeface="Times New Roman"/>
                      </a:endParaRPr>
                    </a:p>
                  </a:txBody>
                  <a:tcPr marL="68580" marR="68580" marT="0" marB="0"/>
                </a:tc>
              </a:tr>
              <a:tr h="369367">
                <a:tc>
                  <a:txBody>
                    <a:bodyPr/>
                    <a:lstStyle/>
                    <a:p>
                      <a:pPr marL="0" marR="0">
                        <a:lnSpc>
                          <a:spcPct val="115000"/>
                        </a:lnSpc>
                        <a:spcBef>
                          <a:spcPts val="0"/>
                        </a:spcBef>
                        <a:spcAft>
                          <a:spcPts val="0"/>
                        </a:spcAft>
                      </a:pPr>
                      <a:r>
                        <a:rPr lang="en-US" sz="1100" dirty="0" smtClean="0">
                          <a:latin typeface="Calibri"/>
                          <a:ea typeface="Calibri"/>
                          <a:cs typeface="Times New Roman"/>
                        </a:rPr>
                        <a:t>14</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31825" algn="l"/>
                        </a:tabLst>
                      </a:pPr>
                      <a:r>
                        <a:rPr lang="en-US" sz="1200">
                          <a:latin typeface="Times New Roman"/>
                          <a:ea typeface="Calibri"/>
                          <a:cs typeface="Times New Roman"/>
                        </a:rPr>
                        <a:t>Swapan Roy &amp; Joydeb Sarkhel</a:t>
                      </a:r>
                      <a:endParaRPr lang="en-US" sz="1100">
                        <a:latin typeface="Calibri"/>
                        <a:ea typeface="Calibri"/>
                        <a:cs typeface="Times New Roman"/>
                      </a:endParaRPr>
                    </a:p>
                  </a:txBody>
                  <a:tcPr marL="68580" marR="68580" marT="0" marB="0"/>
                </a:tc>
                <a:tc>
                  <a:txBody>
                    <a:bodyPr/>
                    <a:lstStyle/>
                    <a:p>
                      <a:pPr marL="0" marR="0" indent="457200">
                        <a:lnSpc>
                          <a:spcPct val="115000"/>
                        </a:lnSpc>
                        <a:spcBef>
                          <a:spcPts val="0"/>
                        </a:spcBef>
                        <a:spcAft>
                          <a:spcPts val="0"/>
                        </a:spcAft>
                      </a:pPr>
                      <a:r>
                        <a:rPr lang="en-US" sz="1200">
                          <a:latin typeface="Times New Roman"/>
                          <a:ea typeface="Calibri"/>
                          <a:cs typeface="Times New Roman"/>
                        </a:rPr>
                        <a:t>Bharater Arthaniti</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endParaRPr lang="en-US" sz="1200">
                        <a:latin typeface="Times New Roman"/>
                        <a:ea typeface="Calibri"/>
                        <a:cs typeface="Times New Roman"/>
                      </a:endParaRPr>
                    </a:p>
                  </a:txBody>
                  <a:tcPr marL="68580" marR="68580" marT="0" marB="0"/>
                </a:tc>
              </a:tr>
              <a:tr h="369367">
                <a:tc>
                  <a:txBody>
                    <a:bodyPr/>
                    <a:lstStyle/>
                    <a:p>
                      <a:pPr marL="0" marR="0">
                        <a:lnSpc>
                          <a:spcPct val="115000"/>
                        </a:lnSpc>
                        <a:spcBef>
                          <a:spcPts val="0"/>
                        </a:spcBef>
                        <a:spcAft>
                          <a:spcPts val="0"/>
                        </a:spcAft>
                      </a:pPr>
                      <a:r>
                        <a:rPr lang="en-US" sz="1100" dirty="0" smtClean="0">
                          <a:latin typeface="Calibri"/>
                          <a:ea typeface="Calibri"/>
                          <a:cs typeface="Times New Roman"/>
                        </a:rPr>
                        <a:t>15</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31825" algn="l"/>
                        </a:tabLst>
                      </a:pPr>
                      <a:r>
                        <a:rPr lang="en-US" sz="1200">
                          <a:latin typeface="Times New Roman"/>
                          <a:ea typeface="Calibri"/>
                          <a:cs typeface="Times New Roman"/>
                        </a:rPr>
                        <a:t>Debesh Mukherjee</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200">
                          <a:latin typeface="Times New Roman"/>
                          <a:ea typeface="Calibri"/>
                          <a:cs typeface="Times New Roman"/>
                        </a:rPr>
                        <a:t>Samakalin Bharatiya Arthaniti</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endParaRPr lang="en-US" sz="1200">
                        <a:latin typeface="Times New Roman"/>
                        <a:ea typeface="Calibri"/>
                        <a:cs typeface="Times New Roman"/>
                      </a:endParaRPr>
                    </a:p>
                  </a:txBody>
                  <a:tcPr marL="68580" marR="68580" marT="0" marB="0"/>
                </a:tc>
              </a:tr>
              <a:tr h="369367">
                <a:tc>
                  <a:txBody>
                    <a:bodyPr/>
                    <a:lstStyle/>
                    <a:p>
                      <a:pPr marL="0" marR="0">
                        <a:lnSpc>
                          <a:spcPct val="115000"/>
                        </a:lnSpc>
                        <a:spcBef>
                          <a:spcPts val="0"/>
                        </a:spcBef>
                        <a:spcAft>
                          <a:spcPts val="0"/>
                        </a:spcAft>
                      </a:pPr>
                      <a:r>
                        <a:rPr lang="en-US" sz="1100" dirty="0" smtClean="0">
                          <a:latin typeface="Calibri"/>
                          <a:ea typeface="Calibri"/>
                          <a:cs typeface="Times New Roman"/>
                        </a:rPr>
                        <a:t>16</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31825" algn="l"/>
                        </a:tabLst>
                      </a:pPr>
                      <a:r>
                        <a:rPr lang="en-US" sz="1200">
                          <a:latin typeface="Times New Roman"/>
                          <a:ea typeface="Calibri"/>
                          <a:cs typeface="Times New Roman"/>
                        </a:rPr>
                        <a:t>Chittabrata Mazumder</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200">
                          <a:latin typeface="Times New Roman"/>
                          <a:ea typeface="Calibri"/>
                          <a:cs typeface="Times New Roman"/>
                        </a:rPr>
                        <a:t>Bharater Arthaniti Parichay</a:t>
                      </a:r>
                      <a:endParaRPr lang="en-US" sz="110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endParaRPr lang="en-US" sz="1200" dirty="0">
                        <a:latin typeface="Times New Roman"/>
                        <a:ea typeface="Calibri"/>
                        <a:cs typeface="Times New Roman"/>
                      </a:endParaRPr>
                    </a:p>
                  </a:txBody>
                  <a:tcPr marL="68580" marR="68580" marT="0" marB="0"/>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67000"/>
            <a:ext cx="8229600" cy="1143000"/>
          </a:xfrm>
        </p:spPr>
        <p:txBody>
          <a:bodyPr>
            <a:noAutofit/>
          </a:bodyPr>
          <a:lstStyle/>
          <a:p>
            <a:r>
              <a:rPr lang="en-US" sz="2800" b="1" dirty="0"/>
              <a:t>Syllabus and Course Description of Open Course 2018</a:t>
            </a:r>
            <a:r>
              <a:rPr lang="en-US" sz="2800" dirty="0"/>
              <a:t/>
            </a:r>
            <a:br>
              <a:rPr lang="en-US" sz="2800" dirty="0"/>
            </a:br>
            <a:r>
              <a:rPr lang="en-US" sz="2800" b="1" dirty="0"/>
              <a:t>Department of English</a:t>
            </a:r>
            <a:r>
              <a:rPr lang="en-US" sz="2800" dirty="0"/>
              <a:t/>
            </a:r>
            <a:br>
              <a:rPr lang="en-US" sz="2800" dirty="0"/>
            </a:br>
            <a:r>
              <a:rPr lang="en-US" sz="2800" b="1" dirty="0"/>
              <a:t>University of Kalyani</a:t>
            </a:r>
            <a:r>
              <a:rPr lang="en-US" sz="2800" dirty="0"/>
              <a:t> </a:t>
            </a:r>
            <a:br>
              <a:rPr lang="en-US" sz="2800" dirty="0"/>
            </a:br>
            <a:r>
              <a:rPr lang="en-US" sz="2800" dirty="0"/>
              <a:t> </a:t>
            </a:r>
            <a:br>
              <a:rPr lang="en-US" sz="2800" dirty="0"/>
            </a:br>
            <a:r>
              <a:rPr lang="en-US" sz="2800" b="1" dirty="0"/>
              <a:t>Semester II (JANUARY-JUNE 2018)</a:t>
            </a:r>
            <a:r>
              <a:rPr lang="en-US" sz="2800" dirty="0"/>
              <a:t/>
            </a:r>
            <a:br>
              <a:rPr lang="en-US" sz="2800" dirty="0"/>
            </a:br>
            <a:r>
              <a:rPr lang="en-US" sz="2800" b="1" dirty="0"/>
              <a:t> </a:t>
            </a:r>
            <a:r>
              <a:rPr lang="en-US" sz="2800" dirty="0"/>
              <a:t/>
            </a:r>
            <a:br>
              <a:rPr lang="en-US" sz="2800" dirty="0"/>
            </a:br>
            <a:r>
              <a:rPr lang="en-US" sz="2800" b="1" cap="all" dirty="0" err="1"/>
              <a:t>OpEN</a:t>
            </a:r>
            <a:r>
              <a:rPr lang="en-US" sz="2800" b="1" cap="all" dirty="0"/>
              <a:t> Course   Indian Literature in English	 (SYLLABUS)</a:t>
            </a:r>
            <a:r>
              <a:rPr lang="en-US" sz="2800" dirty="0"/>
              <a:t/>
            </a:r>
            <a:br>
              <a:rPr lang="en-US" sz="2800" dirty="0"/>
            </a:br>
            <a:r>
              <a:rPr lang="en-IN" sz="2800" b="1" cap="all" dirty="0"/>
              <a:t>(</a:t>
            </a:r>
            <a:r>
              <a:rPr lang="en-IN" sz="2800" b="1" dirty="0"/>
              <a:t>Both Indian English texts as well as translated texts may be included</a:t>
            </a:r>
            <a:r>
              <a:rPr lang="en-IN" sz="2800" b="1" cap="all" dirty="0"/>
              <a:t>)</a:t>
            </a:r>
            <a:r>
              <a:rPr lang="en-US" sz="2800" dirty="0"/>
              <a:t/>
            </a:r>
            <a:br>
              <a:rPr lang="en-US" sz="2800" dirty="0"/>
            </a:br>
            <a:endParaRPr 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228600"/>
            <a:ext cx="8534400" cy="6463308"/>
          </a:xfrm>
          <a:prstGeom prst="rect">
            <a:avLst/>
          </a:prstGeom>
          <a:noFill/>
        </p:spPr>
        <p:txBody>
          <a:bodyPr wrap="square" rtlCol="0">
            <a:spAutoFit/>
          </a:bodyPr>
          <a:lstStyle/>
          <a:p>
            <a:r>
              <a:rPr lang="en-US" dirty="0"/>
              <a:t>a. </a:t>
            </a:r>
            <a:r>
              <a:rPr lang="en-US" b="1" dirty="0"/>
              <a:t>Unit I 	Poetry and Drama (at least two authors) </a:t>
            </a:r>
            <a:endParaRPr lang="en-US" dirty="0"/>
          </a:p>
          <a:p>
            <a:pPr lvl="2"/>
            <a:r>
              <a:rPr lang="en-IN" dirty="0"/>
              <a:t>Sub-unit-1:  One long poem or three mid-length poems or ten short </a:t>
            </a:r>
            <a:endParaRPr lang="en-US" dirty="0"/>
          </a:p>
          <a:p>
            <a:r>
              <a:rPr lang="en-IN" dirty="0"/>
              <a:t>                   poems </a:t>
            </a:r>
            <a:endParaRPr lang="en-US" dirty="0"/>
          </a:p>
          <a:p>
            <a:pPr lvl="2"/>
            <a:r>
              <a:rPr lang="en-IN" dirty="0"/>
              <a:t>Sub-unit-2:  One full-length play or three one-act plays (two authors in   </a:t>
            </a:r>
            <a:endParaRPr lang="en-US" dirty="0"/>
          </a:p>
          <a:p>
            <a:r>
              <a:rPr lang="en-IN" dirty="0"/>
              <a:t>                    case of one-act plays)</a:t>
            </a:r>
            <a:endParaRPr lang="en-US" dirty="0"/>
          </a:p>
          <a:p>
            <a:pPr lvl="1"/>
            <a:r>
              <a:rPr lang="en-IN" b="1" dirty="0"/>
              <a:t>Unit II	Prose  (at least two authors)</a:t>
            </a:r>
            <a:endParaRPr lang="en-US" dirty="0"/>
          </a:p>
          <a:p>
            <a:pPr lvl="2"/>
            <a:r>
              <a:rPr lang="en-IN" dirty="0"/>
              <a:t>Sub-unit-1: One novel or five short stories or three essays or three </a:t>
            </a:r>
            <a:endParaRPr lang="en-US" dirty="0"/>
          </a:p>
          <a:p>
            <a:r>
              <a:rPr lang="en-IN" dirty="0"/>
              <a:t>                    speeches or three letters</a:t>
            </a:r>
            <a:endParaRPr lang="en-US" dirty="0"/>
          </a:p>
          <a:p>
            <a:pPr lvl="2"/>
            <a:r>
              <a:rPr lang="en-IN" dirty="0"/>
              <a:t>Sub-unit-2:  One novel  or five short stories or three essays or three    </a:t>
            </a:r>
            <a:endParaRPr lang="en-US" dirty="0"/>
          </a:p>
          <a:p>
            <a:r>
              <a:rPr lang="en-IN" dirty="0"/>
              <a:t>                    speeches or three letters</a:t>
            </a:r>
            <a:endParaRPr lang="en-US" dirty="0"/>
          </a:p>
          <a:p>
            <a:r>
              <a:rPr lang="en-IN" dirty="0"/>
              <a:t> </a:t>
            </a:r>
            <a:r>
              <a:rPr lang="en-US" b="1" u="sng" dirty="0" smtClean="0"/>
              <a:t>OPEN </a:t>
            </a:r>
            <a:r>
              <a:rPr lang="en-US" b="1" u="sng" dirty="0"/>
              <a:t>COURSE  </a:t>
            </a:r>
            <a:r>
              <a:rPr lang="en-US" b="1" u="sng" cap="all" dirty="0"/>
              <a:t>Indian Literature in English</a:t>
            </a:r>
            <a:endParaRPr lang="en-US" sz="1600" dirty="0"/>
          </a:p>
          <a:p>
            <a:r>
              <a:rPr lang="en-US" b="1" dirty="0"/>
              <a:t>(Credit 4       Marks 100)</a:t>
            </a:r>
            <a:endParaRPr lang="en-US" sz="1600" dirty="0"/>
          </a:p>
          <a:p>
            <a:r>
              <a:rPr lang="en-US" b="1" dirty="0"/>
              <a:t> </a:t>
            </a:r>
            <a:r>
              <a:rPr lang="en-US" sz="1400" b="1" dirty="0" smtClean="0"/>
              <a:t>Unit </a:t>
            </a:r>
            <a:r>
              <a:rPr lang="en-US" sz="1400" b="1" dirty="0"/>
              <a:t>I </a:t>
            </a:r>
            <a:r>
              <a:rPr lang="en-US" b="1" dirty="0"/>
              <a:t>Poetry and Drama (at least two authors) </a:t>
            </a:r>
            <a:endParaRPr lang="en-US" dirty="0"/>
          </a:p>
          <a:p>
            <a:r>
              <a:rPr lang="en-US" b="1" dirty="0"/>
              <a:t>Unit II    Prose  (at least two authors)</a:t>
            </a:r>
            <a:endParaRPr lang="en-US" dirty="0"/>
          </a:p>
          <a:p>
            <a:r>
              <a:rPr lang="en-US" b="1" dirty="0"/>
              <a:t>Sub-unit I</a:t>
            </a:r>
            <a:endParaRPr lang="en-US" sz="2400" dirty="0"/>
          </a:p>
          <a:p>
            <a:r>
              <a:rPr lang="en-US" dirty="0"/>
              <a:t>One long poem or three mid-length poems or ten short poems</a:t>
            </a:r>
            <a:endParaRPr lang="en-US" sz="1600" dirty="0"/>
          </a:p>
          <a:p>
            <a:r>
              <a:rPr lang="en-US" b="1" dirty="0"/>
              <a:t>Sub-unit I</a:t>
            </a:r>
            <a:endParaRPr lang="en-US" sz="2400" dirty="0"/>
          </a:p>
          <a:p>
            <a:r>
              <a:rPr lang="en-US" dirty="0"/>
              <a:t>One novel or five short stories or three essays or three speeches or three letters       </a:t>
            </a:r>
            <a:endParaRPr lang="en-US" sz="1600" dirty="0"/>
          </a:p>
          <a:p>
            <a:r>
              <a:rPr lang="en-US" b="1" dirty="0"/>
              <a:t>Sub-unit II</a:t>
            </a:r>
            <a:endParaRPr lang="en-US" sz="2400" dirty="0"/>
          </a:p>
          <a:p>
            <a:r>
              <a:rPr lang="en-US" dirty="0"/>
              <a:t>One full-length play or three one-act plays (two authors in case of one-act plays)</a:t>
            </a:r>
            <a:endParaRPr lang="en-US" sz="1600" dirty="0"/>
          </a:p>
          <a:p>
            <a:r>
              <a:rPr lang="en-US" b="1" dirty="0"/>
              <a:t>Sub-unit II</a:t>
            </a:r>
            <a:endParaRPr lang="en-US" sz="2400" dirty="0"/>
          </a:p>
          <a:p>
            <a:r>
              <a:rPr lang="en-US" dirty="0"/>
              <a:t>One novel or five short stories or three essays or three speeches or three letters</a:t>
            </a:r>
            <a:endParaRPr lang="en-US" sz="1600" dirty="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609600"/>
            <a:ext cx="8686800" cy="5632311"/>
          </a:xfrm>
          <a:prstGeom prst="rect">
            <a:avLst/>
          </a:prstGeom>
          <a:noFill/>
        </p:spPr>
        <p:txBody>
          <a:bodyPr wrap="square" rtlCol="0">
            <a:spAutoFit/>
          </a:bodyPr>
          <a:lstStyle/>
          <a:p>
            <a:r>
              <a:rPr lang="en-US" b="1" u="sng" dirty="0"/>
              <a:t>Course Description in Detail</a:t>
            </a:r>
            <a:endParaRPr lang="en-US" dirty="0"/>
          </a:p>
          <a:p>
            <a:r>
              <a:rPr lang="en-US" b="1" u="sng" dirty="0"/>
              <a:t>Unit I. Sub-unit I.</a:t>
            </a:r>
            <a:r>
              <a:rPr lang="en-US" b="1" dirty="0"/>
              <a:t>		 Poetry    			 </a:t>
            </a:r>
            <a:endParaRPr lang="en-US" dirty="0"/>
          </a:p>
          <a:p>
            <a:r>
              <a:rPr lang="en-US" b="1" dirty="0"/>
              <a:t>Course Content:</a:t>
            </a:r>
            <a:r>
              <a:rPr lang="en-US" dirty="0"/>
              <a:t> </a:t>
            </a:r>
          </a:p>
          <a:p>
            <a:r>
              <a:rPr lang="en-US" dirty="0"/>
              <a:t>K. </a:t>
            </a:r>
            <a:r>
              <a:rPr lang="en-US" dirty="0" err="1"/>
              <a:t>Ramanujan</a:t>
            </a:r>
            <a:r>
              <a:rPr lang="en-US" dirty="0"/>
              <a:t> (1929 – 1993)</a:t>
            </a:r>
          </a:p>
          <a:p>
            <a:pPr lvl="0"/>
            <a:r>
              <a:rPr lang="en-IN" dirty="0"/>
              <a:t>On the Death of a Poem</a:t>
            </a:r>
            <a:endParaRPr lang="en-US" dirty="0"/>
          </a:p>
          <a:p>
            <a:pPr lvl="0"/>
            <a:r>
              <a:rPr lang="en-IN" dirty="0"/>
              <a:t>Self-Portrait</a:t>
            </a:r>
            <a:endParaRPr lang="en-US" dirty="0"/>
          </a:p>
          <a:p>
            <a:pPr lvl="0"/>
            <a:r>
              <a:rPr lang="en-IN" dirty="0"/>
              <a:t>Elements of Composition</a:t>
            </a:r>
            <a:endParaRPr lang="en-US" dirty="0"/>
          </a:p>
          <a:p>
            <a:r>
              <a:rPr lang="en-US" dirty="0"/>
              <a:t>R. </a:t>
            </a:r>
            <a:r>
              <a:rPr lang="en-US" dirty="0" err="1"/>
              <a:t>Parthasarathy</a:t>
            </a:r>
            <a:r>
              <a:rPr lang="en-US" dirty="0"/>
              <a:t> (1934 - )</a:t>
            </a:r>
          </a:p>
          <a:p>
            <a:r>
              <a:rPr lang="en-US" dirty="0"/>
              <a:t>                             a) The Stones of </a:t>
            </a:r>
            <a:r>
              <a:rPr lang="en-US" dirty="0" err="1"/>
              <a:t>Bamiyan</a:t>
            </a:r>
            <a:endParaRPr lang="en-US" dirty="0"/>
          </a:p>
          <a:p>
            <a:r>
              <a:rPr lang="en-US" dirty="0"/>
              <a:t>                             b) Homecoming</a:t>
            </a:r>
          </a:p>
          <a:p>
            <a:r>
              <a:rPr lang="en-US" dirty="0"/>
              <a:t>                             c) Exile</a:t>
            </a:r>
          </a:p>
          <a:p>
            <a:r>
              <a:rPr lang="en-US" dirty="0"/>
              <a:t>                             d) Tamil</a:t>
            </a:r>
          </a:p>
          <a:p>
            <a:r>
              <a:rPr lang="en-US" dirty="0"/>
              <a:t> </a:t>
            </a:r>
          </a:p>
          <a:p>
            <a:r>
              <a:rPr lang="en-US" dirty="0"/>
              <a:t>  </a:t>
            </a:r>
            <a:r>
              <a:rPr lang="en-US" dirty="0" err="1"/>
              <a:t>Jayanta</a:t>
            </a:r>
            <a:r>
              <a:rPr lang="en-US" dirty="0"/>
              <a:t> </a:t>
            </a:r>
            <a:r>
              <a:rPr lang="en-US" dirty="0" err="1"/>
              <a:t>Mahapatra</a:t>
            </a:r>
            <a:r>
              <a:rPr lang="en-US" dirty="0"/>
              <a:t> (1928 - )</a:t>
            </a:r>
          </a:p>
          <a:p>
            <a:pPr lvl="0"/>
            <a:r>
              <a:rPr lang="en-IN" dirty="0"/>
              <a:t>Myth</a:t>
            </a:r>
            <a:endParaRPr lang="en-US" dirty="0"/>
          </a:p>
          <a:p>
            <a:pPr lvl="0"/>
            <a:r>
              <a:rPr lang="en-IN" dirty="0"/>
              <a:t>Deaths in Orissa</a:t>
            </a:r>
            <a:endParaRPr lang="en-US" dirty="0"/>
          </a:p>
          <a:p>
            <a:pPr lvl="0"/>
            <a:r>
              <a:rPr lang="en-IN" dirty="0"/>
              <a:t>Traveller</a:t>
            </a:r>
            <a:endParaRPr lang="en-US" dirty="0"/>
          </a:p>
          <a:p>
            <a:r>
              <a:rPr lang="en-US" dirty="0"/>
              <a:t>There will be close reading of the poems with reference to the Indian poet’s negotiation of an alien tongue and indigenous cultural root; structure, style and language of the poems.</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81000"/>
            <a:ext cx="8686800" cy="3139321"/>
          </a:xfrm>
          <a:prstGeom prst="rect">
            <a:avLst/>
          </a:prstGeom>
          <a:noFill/>
        </p:spPr>
        <p:txBody>
          <a:bodyPr wrap="square" rtlCol="0">
            <a:spAutoFit/>
          </a:bodyPr>
          <a:lstStyle/>
          <a:p>
            <a:r>
              <a:rPr lang="en-US" b="1" u="sng" dirty="0"/>
              <a:t>Unit I. Sub-unit II. </a:t>
            </a:r>
            <a:r>
              <a:rPr lang="en-US" b="1" dirty="0"/>
              <a:t>			Drama         			 </a:t>
            </a:r>
            <a:endParaRPr lang="en-US" dirty="0"/>
          </a:p>
          <a:p>
            <a:r>
              <a:rPr lang="en-US" b="1" dirty="0"/>
              <a:t> </a:t>
            </a:r>
            <a:endParaRPr lang="en-US" dirty="0"/>
          </a:p>
          <a:p>
            <a:r>
              <a:rPr lang="en-US" b="1" dirty="0"/>
              <a:t>Course Content:</a:t>
            </a:r>
            <a:r>
              <a:rPr lang="en-US" dirty="0"/>
              <a:t> </a:t>
            </a:r>
            <a:r>
              <a:rPr lang="en-US" i="1" dirty="0" err="1"/>
              <a:t>Chitrangada</a:t>
            </a:r>
            <a:r>
              <a:rPr lang="en-US" dirty="0"/>
              <a:t> – </a:t>
            </a:r>
            <a:r>
              <a:rPr lang="en-US" dirty="0" err="1"/>
              <a:t>Rabindranath</a:t>
            </a:r>
            <a:r>
              <a:rPr lang="en-US" dirty="0"/>
              <a:t> Tagore</a:t>
            </a:r>
          </a:p>
          <a:p>
            <a:r>
              <a:rPr lang="en-US" dirty="0"/>
              <a:t>Students are advised to watch on YouTube the </a:t>
            </a:r>
            <a:r>
              <a:rPr lang="en-US" dirty="0" err="1"/>
              <a:t>Santiniketan</a:t>
            </a:r>
            <a:r>
              <a:rPr lang="en-US" dirty="0"/>
              <a:t> 2016 production before coming to class as the dance drama will be discussed both as a text and as a performance on stage.</a:t>
            </a:r>
          </a:p>
          <a:p>
            <a:r>
              <a:rPr lang="en-US" dirty="0"/>
              <a:t> </a:t>
            </a:r>
          </a:p>
          <a:p>
            <a:r>
              <a:rPr lang="en-US" dirty="0"/>
              <a:t> </a:t>
            </a:r>
            <a:r>
              <a:rPr lang="en-US" b="1" u="sng" dirty="0"/>
              <a:t>Unit II. Sub-unit I</a:t>
            </a:r>
            <a:r>
              <a:rPr lang="en-US" b="1" dirty="0"/>
              <a:t>. 			Prose				</a:t>
            </a:r>
            <a:endParaRPr lang="en-US" dirty="0"/>
          </a:p>
          <a:p>
            <a:r>
              <a:rPr lang="en-US" b="1" dirty="0"/>
              <a:t>Course Content:</a:t>
            </a:r>
            <a:r>
              <a:rPr lang="en-US" dirty="0"/>
              <a:t> </a:t>
            </a:r>
            <a:r>
              <a:rPr lang="en-US" i="1" dirty="0" err="1"/>
              <a:t>Kanthapura</a:t>
            </a:r>
            <a:r>
              <a:rPr lang="en-US" dirty="0"/>
              <a:t>  - Raja </a:t>
            </a:r>
            <a:r>
              <a:rPr lang="en-US" dirty="0" err="1"/>
              <a:t>Rao</a:t>
            </a:r>
            <a:endParaRPr lang="en-US" dirty="0"/>
          </a:p>
          <a:p>
            <a:r>
              <a:rPr lang="en-US" dirty="0"/>
              <a:t>The novel will be read with reference to </a:t>
            </a:r>
            <a:r>
              <a:rPr lang="en-US" dirty="0" err="1"/>
              <a:t>Gandhian</a:t>
            </a:r>
            <a:r>
              <a:rPr lang="en-US" dirty="0"/>
              <a:t> ideas, treatment of class and caste, structure and style, use of folk narrative.</a:t>
            </a:r>
          </a:p>
          <a:p>
            <a:endParaRPr lang="en-US" dirty="0"/>
          </a:p>
        </p:txBody>
      </p:sp>
      <p:sp>
        <p:nvSpPr>
          <p:cNvPr id="5" name="TextBox 4"/>
          <p:cNvSpPr txBox="1"/>
          <p:nvPr/>
        </p:nvSpPr>
        <p:spPr>
          <a:xfrm>
            <a:off x="304800" y="3581400"/>
            <a:ext cx="8610600" cy="2308324"/>
          </a:xfrm>
          <a:prstGeom prst="rect">
            <a:avLst/>
          </a:prstGeom>
          <a:noFill/>
        </p:spPr>
        <p:txBody>
          <a:bodyPr wrap="square" rtlCol="0">
            <a:spAutoFit/>
          </a:bodyPr>
          <a:lstStyle/>
          <a:p>
            <a:r>
              <a:rPr lang="en-US" b="1" u="sng" dirty="0"/>
              <a:t>Unit II. Sub-unit II. </a:t>
            </a:r>
            <a:r>
              <a:rPr lang="en-US" b="1" dirty="0"/>
              <a:t>			Prose</a:t>
            </a:r>
            <a:r>
              <a:rPr lang="en-US" dirty="0"/>
              <a:t> 				</a:t>
            </a:r>
          </a:p>
          <a:p>
            <a:r>
              <a:rPr lang="en-US" dirty="0"/>
              <a:t>Three Essays</a:t>
            </a:r>
          </a:p>
          <a:p>
            <a:pPr marL="342900" lvl="0" indent="-342900">
              <a:buFont typeface="+mj-lt"/>
              <a:buAutoNum type="alphaLcParenR"/>
            </a:pPr>
            <a:r>
              <a:rPr lang="en-IN" dirty="0"/>
              <a:t>Dancing in Cambodia</a:t>
            </a:r>
            <a:endParaRPr lang="en-US" dirty="0"/>
          </a:p>
          <a:p>
            <a:pPr marL="342900" lvl="0" indent="-342900">
              <a:buFont typeface="+mj-lt"/>
              <a:buAutoNum type="alphaLcParenR"/>
            </a:pPr>
            <a:r>
              <a:rPr lang="en-IN" dirty="0"/>
              <a:t>At Large in Burma</a:t>
            </a:r>
            <a:endParaRPr lang="en-US" dirty="0"/>
          </a:p>
          <a:p>
            <a:pPr marL="342900" lvl="0" indent="-342900">
              <a:buFont typeface="+mj-lt"/>
              <a:buAutoNum type="alphaLcParenR"/>
            </a:pPr>
            <a:r>
              <a:rPr lang="en-IN" dirty="0"/>
              <a:t>Stories in Stone</a:t>
            </a:r>
            <a:endParaRPr lang="en-US" dirty="0"/>
          </a:p>
          <a:p>
            <a:r>
              <a:rPr lang="en-US" dirty="0"/>
              <a:t>The essays can be found in </a:t>
            </a:r>
            <a:r>
              <a:rPr lang="en-US" i="1" dirty="0"/>
              <a:t>Dancing in Cambodia</a:t>
            </a:r>
            <a:r>
              <a:rPr lang="en-US" dirty="0"/>
              <a:t> by </a:t>
            </a:r>
            <a:r>
              <a:rPr lang="en-US" dirty="0" err="1"/>
              <a:t>Amitav</a:t>
            </a:r>
            <a:r>
              <a:rPr lang="en-US" dirty="0"/>
              <a:t> </a:t>
            </a:r>
            <a:r>
              <a:rPr lang="en-US" dirty="0" err="1"/>
              <a:t>Ghosh</a:t>
            </a:r>
            <a:endParaRPr lang="en-US" dirty="0"/>
          </a:p>
          <a:p>
            <a:r>
              <a:rPr lang="en-US" dirty="0"/>
              <a:t>These essays will be read both as travelogues and political essays.</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normAutofit fontScale="90000"/>
          </a:bodyPr>
          <a:lstStyle/>
          <a:p>
            <a:r>
              <a:rPr lang="en-US" sz="3100" b="1" dirty="0"/>
              <a:t>M.A. in Folklore</a:t>
            </a:r>
            <a:r>
              <a:rPr lang="en-US" sz="3100" dirty="0"/>
              <a:t/>
            </a:r>
            <a:br>
              <a:rPr lang="en-US" sz="3100" dirty="0"/>
            </a:br>
            <a:r>
              <a:rPr lang="en-US" sz="3100" b="1" dirty="0"/>
              <a:t>Semester-II Open Course in Folklore for the Academic Session 2017-18</a:t>
            </a:r>
            <a:r>
              <a:rPr lang="en-US" dirty="0"/>
              <a:t/>
            </a:r>
            <a:br>
              <a:rPr lang="en-US" dirty="0"/>
            </a:br>
            <a:endParaRPr lang="en-US" dirty="0"/>
          </a:p>
        </p:txBody>
      </p:sp>
      <p:sp>
        <p:nvSpPr>
          <p:cNvPr id="4" name="TextBox 3"/>
          <p:cNvSpPr txBox="1"/>
          <p:nvPr/>
        </p:nvSpPr>
        <p:spPr>
          <a:xfrm>
            <a:off x="457200" y="1600200"/>
            <a:ext cx="8305800" cy="4801314"/>
          </a:xfrm>
          <a:prstGeom prst="rect">
            <a:avLst/>
          </a:prstGeom>
          <a:noFill/>
        </p:spPr>
        <p:txBody>
          <a:bodyPr wrap="square" rtlCol="0">
            <a:spAutoFit/>
          </a:bodyPr>
          <a:lstStyle/>
          <a:p>
            <a:r>
              <a:rPr lang="en-US" b="1" dirty="0"/>
              <a:t>Full Marks – 100, 4 Credit</a:t>
            </a:r>
            <a:endParaRPr lang="en-US" dirty="0"/>
          </a:p>
          <a:p>
            <a:r>
              <a:rPr lang="en-US" dirty="0"/>
              <a:t>Course : 5 Course Code:  MF 201 </a:t>
            </a:r>
            <a:r>
              <a:rPr lang="en-US" b="1" dirty="0"/>
              <a:t>Fundamental Concepts of Folklore Studies</a:t>
            </a:r>
            <a:endParaRPr lang="en-US" dirty="0"/>
          </a:p>
          <a:p>
            <a:r>
              <a:rPr lang="en-US" b="1" dirty="0"/>
              <a:t>Unit	- 1</a:t>
            </a:r>
            <a:r>
              <a:rPr lang="en-US" dirty="0"/>
              <a:t>	Folklore &amp; </a:t>
            </a:r>
            <a:r>
              <a:rPr lang="en-US" dirty="0" err="1"/>
              <a:t>Folkloristics</a:t>
            </a:r>
            <a:r>
              <a:rPr lang="en-US" dirty="0"/>
              <a:t> : Concept, Definition, Scope &amp; Classification </a:t>
            </a:r>
          </a:p>
          <a:p>
            <a:r>
              <a:rPr lang="en-US" dirty="0"/>
              <a:t>		Genre</a:t>
            </a:r>
          </a:p>
          <a:p>
            <a:r>
              <a:rPr lang="en-US" dirty="0"/>
              <a:t> 		Folklore :Concept, Definition, Characteristics &amp; Classification Genre</a:t>
            </a:r>
          </a:p>
          <a:p>
            <a:r>
              <a:rPr lang="en-US" dirty="0"/>
              <a:t>		</a:t>
            </a:r>
            <a:r>
              <a:rPr lang="en-US" dirty="0" err="1"/>
              <a:t>Folkloristics</a:t>
            </a:r>
            <a:r>
              <a:rPr lang="en-US" dirty="0"/>
              <a:t> : Concept, Definition, Scope, Characteristics &amp; growth </a:t>
            </a:r>
          </a:p>
          <a:p>
            <a:r>
              <a:rPr lang="en-US" dirty="0"/>
              <a:t>		of the discipline.</a:t>
            </a:r>
          </a:p>
          <a:p>
            <a:r>
              <a:rPr lang="en-US" dirty="0"/>
              <a:t> </a:t>
            </a:r>
            <a:r>
              <a:rPr lang="en-US" b="1" dirty="0" smtClean="0"/>
              <a:t>Unit </a:t>
            </a:r>
            <a:r>
              <a:rPr lang="en-US" b="1" dirty="0"/>
              <a:t>	-  2</a:t>
            </a:r>
            <a:r>
              <a:rPr lang="en-US" dirty="0"/>
              <a:t>	Recent Trends in Folklore Studies &amp; Research :</a:t>
            </a:r>
          </a:p>
          <a:p>
            <a:r>
              <a:rPr lang="en-US" dirty="0"/>
              <a:t>Field Study &amp; Folklore, Ethnographic Study Multiculturalism, Feminism and Folklore, Subaltern Studies, Post Modernism, Folklore &amp; Globalization, Folklore &amp; Tourism, Folklore &amp; Popular Culture, Folklore &amp; Mass Communication, Environment &amp; Folklore.</a:t>
            </a:r>
          </a:p>
          <a:p>
            <a:r>
              <a:rPr lang="en-US" dirty="0"/>
              <a:t> </a:t>
            </a:r>
            <a:r>
              <a:rPr lang="en-US" b="1" dirty="0" smtClean="0"/>
              <a:t>Unit </a:t>
            </a:r>
            <a:r>
              <a:rPr lang="en-US" b="1" dirty="0"/>
              <a:t>	-  3</a:t>
            </a:r>
            <a:r>
              <a:rPr lang="en-US" dirty="0"/>
              <a:t>	Geographical, Historical &amp; Socio-Cultural Profile of Bengal :</a:t>
            </a:r>
          </a:p>
          <a:p>
            <a:r>
              <a:rPr lang="en-US" dirty="0"/>
              <a:t>Geographical &amp; Historical Profile of Bengal, Socio-Cultural Profile of </a:t>
            </a:r>
            <a:r>
              <a:rPr lang="en-US" dirty="0" err="1"/>
              <a:t>Bengalee</a:t>
            </a:r>
            <a:r>
              <a:rPr lang="en-US" dirty="0"/>
              <a:t>, Demography &amp; Ethnography of Bengal.</a:t>
            </a:r>
          </a:p>
          <a:p>
            <a:r>
              <a:rPr lang="en-US" dirty="0"/>
              <a:t> </a:t>
            </a:r>
            <a:r>
              <a:rPr lang="en-US" b="1" dirty="0" smtClean="0"/>
              <a:t>Unit</a:t>
            </a:r>
            <a:r>
              <a:rPr lang="en-US" b="1" dirty="0"/>
              <a:t>	-  4</a:t>
            </a:r>
            <a:r>
              <a:rPr lang="en-US" dirty="0"/>
              <a:t>	Basic Concepts of Folklore Genres :</a:t>
            </a:r>
          </a:p>
          <a:p>
            <a:r>
              <a:rPr lang="en-US" dirty="0"/>
              <a:t>Folk Literature, Beliefs and Customs, </a:t>
            </a:r>
            <a:r>
              <a:rPr lang="en-US" dirty="0" err="1"/>
              <a:t>Materalized</a:t>
            </a:r>
            <a:r>
              <a:rPr lang="en-US" dirty="0"/>
              <a:t> Folklore, Folk Performing Arts</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228600"/>
            <a:ext cx="8458200" cy="5909310"/>
          </a:xfrm>
          <a:prstGeom prst="rect">
            <a:avLst/>
          </a:prstGeom>
          <a:noFill/>
        </p:spPr>
        <p:txBody>
          <a:bodyPr wrap="square" rtlCol="0">
            <a:spAutoFit/>
          </a:bodyPr>
          <a:lstStyle/>
          <a:p>
            <a:pPr algn="ctr"/>
            <a:r>
              <a:rPr lang="en-IN" b="1" dirty="0" smtClean="0">
                <a:solidFill>
                  <a:srgbClr val="FF0000"/>
                </a:solidFill>
              </a:rPr>
              <a:t>HISTORY</a:t>
            </a:r>
            <a:endParaRPr lang="en-US" dirty="0" smtClean="0">
              <a:solidFill>
                <a:srgbClr val="FF0000"/>
              </a:solidFill>
            </a:endParaRPr>
          </a:p>
          <a:p>
            <a:r>
              <a:rPr lang="en-IN" b="1" dirty="0" smtClean="0"/>
              <a:t>CBCS Open Course</a:t>
            </a:r>
            <a:endParaRPr lang="en-US" dirty="0" smtClean="0"/>
          </a:p>
          <a:p>
            <a:r>
              <a:rPr lang="en-IN" b="1" dirty="0" smtClean="0"/>
              <a:t>Paper V : Society and Culture in India</a:t>
            </a:r>
            <a:endParaRPr lang="en-US" dirty="0" smtClean="0"/>
          </a:p>
          <a:p>
            <a:r>
              <a:rPr lang="en-IN" dirty="0" smtClean="0"/>
              <a:t>Unit1 :  Nature, wild life and ethnic communities in India - nature and human civilization, different changes and the issue of sustainable progress of human society ; animal ethics, society and culture of different ethnic communities inhabiting different geographical zones in India,</a:t>
            </a:r>
            <a:endParaRPr lang="en-US" dirty="0" smtClean="0"/>
          </a:p>
          <a:p>
            <a:r>
              <a:rPr lang="en-IN" dirty="0" smtClean="0"/>
              <a:t>Unit 2 :  Spiritual and material culture, contradiction and conflict - some case studies - </a:t>
            </a:r>
            <a:r>
              <a:rPr lang="en-IN" i="1" dirty="0" err="1" smtClean="0"/>
              <a:t>Ajivikism</a:t>
            </a:r>
            <a:r>
              <a:rPr lang="en-IN" i="1" dirty="0" smtClean="0"/>
              <a:t>, Buddhism, Jainism, </a:t>
            </a:r>
            <a:r>
              <a:rPr lang="en-IN" i="1" dirty="0" err="1" smtClean="0"/>
              <a:t>Vaishnavism</a:t>
            </a:r>
            <a:r>
              <a:rPr lang="en-IN" i="1" dirty="0" smtClean="0"/>
              <a:t>, Sufism</a:t>
            </a:r>
            <a:r>
              <a:rPr lang="en-IN" dirty="0" smtClean="0"/>
              <a:t>.</a:t>
            </a:r>
            <a:endParaRPr lang="en-US" dirty="0" smtClean="0"/>
          </a:p>
          <a:p>
            <a:r>
              <a:rPr lang="en-IN" dirty="0" smtClean="0"/>
              <a:t>Unit 3 </a:t>
            </a:r>
            <a:r>
              <a:rPr lang="en-IN" i="1" dirty="0" smtClean="0"/>
              <a:t>:  </a:t>
            </a:r>
            <a:r>
              <a:rPr lang="en-IN" i="1" dirty="0" err="1" smtClean="0"/>
              <a:t>Dalits</a:t>
            </a:r>
            <a:r>
              <a:rPr lang="en-IN" dirty="0" smtClean="0"/>
              <a:t> in India - </a:t>
            </a:r>
            <a:r>
              <a:rPr lang="en-IN" i="1" dirty="0" err="1" smtClean="0"/>
              <a:t>Dalit</a:t>
            </a:r>
            <a:r>
              <a:rPr lang="en-IN" i="1" dirty="0" smtClean="0"/>
              <a:t> </a:t>
            </a:r>
            <a:r>
              <a:rPr lang="en-IN" dirty="0" smtClean="0"/>
              <a:t>historiography, </a:t>
            </a:r>
            <a:r>
              <a:rPr lang="en-IN" i="1" dirty="0" err="1" smtClean="0"/>
              <a:t>Dalit</a:t>
            </a:r>
            <a:r>
              <a:rPr lang="en-IN" dirty="0" smtClean="0"/>
              <a:t> movements in India</a:t>
            </a:r>
            <a:endParaRPr lang="en-US" dirty="0" smtClean="0"/>
          </a:p>
          <a:p>
            <a:r>
              <a:rPr lang="en-IN" dirty="0" smtClean="0"/>
              <a:t>Unit 4 :  Culture and heritage of India - elite and folk culture and their varieties -Assam, Mizoram, Bengal, Rajasthan, Kerala ;  temple and society in India, some case studies -  participation of Indian temple in society and economy -  Orissa, South India, Rajasthan, Maharashtra,  </a:t>
            </a:r>
            <a:endParaRPr lang="en-US" dirty="0" smtClean="0"/>
          </a:p>
          <a:p>
            <a:r>
              <a:rPr lang="en-IN" dirty="0" smtClean="0"/>
              <a:t>Unit 5 :  Education and press in India - traditional education and its regional </a:t>
            </a:r>
            <a:r>
              <a:rPr lang="en-IN" dirty="0" err="1" smtClean="0"/>
              <a:t>variations,spread</a:t>
            </a:r>
            <a:r>
              <a:rPr lang="en-IN" dirty="0" smtClean="0"/>
              <a:t> of western education in India, a journey from colonial to post-colonial India ; role of newspapers, journals and  periodicals in the spread of education, social movement and nationalism. </a:t>
            </a:r>
            <a:endParaRPr lang="en-US" dirty="0" smtClean="0"/>
          </a:p>
          <a:p>
            <a:r>
              <a:rPr lang="en-US" dirty="0" smtClean="0"/>
              <a:t>Unit 6 :  Evolution of different forms of music and dance as performing art -(a) music - North and South Indian varieties ; (b)  dance: North, South and North- Eastern varieties.  </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dam_pad.JPG"/>
          <p:cNvPicPr/>
          <p:nvPr/>
        </p:nvPicPr>
        <p:blipFill>
          <a:blip r:embed="rId2" cstate="print"/>
          <a:stretch>
            <a:fillRect/>
          </a:stretch>
        </p:blipFill>
        <p:spPr>
          <a:xfrm rot="21376726">
            <a:off x="354470" y="489593"/>
            <a:ext cx="8259657" cy="41470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Objectives </a:t>
            </a:r>
            <a:r>
              <a:rPr lang="en-US" dirty="0"/>
              <a:t/>
            </a:r>
            <a:br>
              <a:rPr lang="en-US" dirty="0"/>
            </a:br>
            <a:endParaRPr lang="en-US" dirty="0"/>
          </a:p>
        </p:txBody>
      </p:sp>
      <p:sp>
        <p:nvSpPr>
          <p:cNvPr id="3" name="Content Placeholder 2"/>
          <p:cNvSpPr>
            <a:spLocks noGrp="1"/>
          </p:cNvSpPr>
          <p:nvPr>
            <p:ph idx="1"/>
          </p:nvPr>
        </p:nvSpPr>
        <p:spPr>
          <a:xfrm>
            <a:off x="457200" y="1600200"/>
            <a:ext cx="8229600" cy="4876800"/>
          </a:xfrm>
        </p:spPr>
        <p:txBody>
          <a:bodyPr/>
          <a:lstStyle/>
          <a:p>
            <a:pPr marL="514350" lvl="0" indent="-514350">
              <a:buFont typeface="+mj-lt"/>
              <a:buAutoNum type="arabicPeriod"/>
            </a:pPr>
            <a:r>
              <a:rPr lang="en-US" dirty="0"/>
              <a:t>To create understanding of concepts of Lifelong Learning.</a:t>
            </a:r>
          </a:p>
          <a:p>
            <a:pPr marL="514350" lvl="0" indent="-514350">
              <a:buFont typeface="+mj-lt"/>
              <a:buAutoNum type="arabicPeriod"/>
            </a:pPr>
            <a:r>
              <a:rPr lang="en-US" dirty="0"/>
              <a:t>To aware PG students of other Departments about the different approaches of Lifelong Learning.</a:t>
            </a:r>
          </a:p>
          <a:p>
            <a:pPr marL="514350" lvl="0" indent="-514350">
              <a:buFont typeface="+mj-lt"/>
              <a:buAutoNum type="arabicPeriod"/>
            </a:pPr>
            <a:r>
              <a:rPr lang="en-US" dirty="0"/>
              <a:t>To provide the Knowledge and experience of Extension activities.</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381000"/>
            <a:ext cx="8458200" cy="5570756"/>
          </a:xfrm>
          <a:prstGeom prst="rect">
            <a:avLst/>
          </a:prstGeom>
          <a:noFill/>
        </p:spPr>
        <p:txBody>
          <a:bodyPr wrap="square" rtlCol="0">
            <a:spAutoFit/>
          </a:bodyPr>
          <a:lstStyle/>
          <a:p>
            <a:r>
              <a:rPr lang="en-US" sz="2000" b="1" i="1" dirty="0"/>
              <a:t>Syllabus of Russian Language for the open course (100 Marks – 4 Credit)</a:t>
            </a:r>
            <a:endParaRPr lang="en-US" sz="2000" dirty="0"/>
          </a:p>
          <a:p>
            <a:r>
              <a:rPr lang="en-US" sz="2000" dirty="0"/>
              <a:t>Russian is one of the most commonly spoken languages in the World and it’s also the Official Language of 15 Present CIS Countries (Former USSR States). Russian is a Slavonic language which belongs to the same Indo-European family as English. Its grammar and vocabulary have been influenced by a range of languages, including Old Church Slavonic, English, French, German and Greek. </a:t>
            </a:r>
          </a:p>
          <a:p>
            <a:r>
              <a:rPr lang="en-US" sz="2000" dirty="0"/>
              <a:t>This course will be helpful to learn the language at a Basic Level and to speak, understand, read and write in Russian.</a:t>
            </a:r>
          </a:p>
          <a:p>
            <a:r>
              <a:rPr lang="en-US" sz="2000" dirty="0"/>
              <a:t>After a summary of Russian alphabet (Cyrillic Alphabet – named after the 9</a:t>
            </a:r>
            <a:r>
              <a:rPr lang="en-US" sz="2000" baseline="30000" dirty="0"/>
              <a:t>th</a:t>
            </a:r>
            <a:r>
              <a:rPr lang="en-US" sz="2000" dirty="0"/>
              <a:t> century Monk St. Cyril, it’s reputed author), this course divides the study of Russian Language into specific Sections.</a:t>
            </a:r>
          </a:p>
          <a:p>
            <a:r>
              <a:rPr lang="en-US" sz="2000" dirty="0"/>
              <a:t>1. Introductory Phonetics: Basic </a:t>
            </a:r>
            <a:r>
              <a:rPr lang="en-US" sz="2000" dirty="0" err="1"/>
              <a:t>Phonetical</a:t>
            </a:r>
            <a:r>
              <a:rPr lang="en-US" sz="2000" dirty="0"/>
              <a:t> and Spelling Rules.</a:t>
            </a:r>
          </a:p>
          <a:p>
            <a:r>
              <a:rPr lang="en-US" sz="2000" dirty="0"/>
              <a:t>2. Communicative Russian: Functional Grammar.</a:t>
            </a:r>
          </a:p>
          <a:p>
            <a:r>
              <a:rPr lang="en-US" sz="2000" dirty="0"/>
              <a:t>3. Text Comprehension:  </a:t>
            </a:r>
          </a:p>
          <a:p>
            <a:r>
              <a:rPr lang="en-US" sz="2000" dirty="0"/>
              <a:t>4.  Oral Expression: Reading and Answering question, Expressing     opinion and feelings and discussing issues of general interest.</a:t>
            </a:r>
          </a:p>
          <a:p>
            <a:r>
              <a:rPr lang="en-US" dirty="0"/>
              <a:t> </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24200"/>
            <a:ext cx="8229600" cy="1143000"/>
          </a:xfrm>
        </p:spPr>
        <p:txBody>
          <a:bodyPr>
            <a:normAutofit fontScale="90000"/>
          </a:bodyPr>
          <a:lstStyle/>
          <a:p>
            <a:r>
              <a:rPr lang="en-US" b="1" u="sng" dirty="0"/>
              <a:t>Philosophy Open Course</a:t>
            </a:r>
            <a:r>
              <a:rPr lang="en-US" dirty="0"/>
              <a:t/>
            </a:r>
            <a:br>
              <a:rPr lang="en-US" dirty="0"/>
            </a:br>
            <a:r>
              <a:rPr lang="en-US" dirty="0"/>
              <a:t> </a:t>
            </a:r>
            <a:br>
              <a:rPr lang="en-US" dirty="0"/>
            </a:br>
            <a:r>
              <a:rPr lang="en-US" b="1" u="sng" dirty="0"/>
              <a:t>2</a:t>
            </a:r>
            <a:r>
              <a:rPr lang="en-US" b="1" u="sng" baseline="30000" dirty="0"/>
              <a:t>nd</a:t>
            </a:r>
            <a:r>
              <a:rPr lang="en-US" b="1" u="sng" dirty="0"/>
              <a:t> Semester,</a:t>
            </a:r>
            <a:r>
              <a:rPr lang="en-US" dirty="0"/>
              <a:t> </a:t>
            </a:r>
            <a:r>
              <a:rPr lang="en-US" b="1" dirty="0"/>
              <a:t>Paper V</a:t>
            </a:r>
            <a:r>
              <a:rPr lang="en-US" dirty="0"/>
              <a:t/>
            </a:r>
            <a:br>
              <a:rPr lang="en-US" dirty="0"/>
            </a:br>
            <a:r>
              <a:rPr lang="en-US" dirty="0"/>
              <a:t> [</a:t>
            </a:r>
            <a:r>
              <a:rPr lang="en-US" b="1" u="sng" dirty="0"/>
              <a:t>Course- PGPHIL201</a:t>
            </a:r>
            <a:r>
              <a:rPr lang="en-US" dirty="0"/>
              <a:t/>
            </a:r>
            <a:br>
              <a:rPr lang="en-US" dirty="0"/>
            </a:br>
            <a:r>
              <a:rPr lang="en-US" dirty="0"/>
              <a:t> </a:t>
            </a:r>
            <a:br>
              <a:rPr lang="en-US" dirty="0"/>
            </a:br>
            <a:r>
              <a:rPr lang="en-US" dirty="0"/>
              <a:t>Total Credit - 4, Total Marks – 100</a:t>
            </a:r>
            <a:br>
              <a:rPr lang="en-US" dirty="0"/>
            </a:br>
            <a:r>
              <a:rPr lang="en-US" dirty="0"/>
              <a:t>PGPHIL201:        </a:t>
            </a:r>
            <a:r>
              <a:rPr lang="en-US" b="1" dirty="0"/>
              <a:t>Interdisciplinary Discourse on Philosophy</a:t>
            </a:r>
            <a:r>
              <a:rPr lang="en-US" dirty="0"/>
              <a:t/>
            </a:r>
            <a:br>
              <a:rPr lang="en-US" dirty="0"/>
            </a:b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rmAutofit fontScale="62500" lnSpcReduction="20000"/>
          </a:bodyPr>
          <a:lstStyle/>
          <a:p>
            <a:r>
              <a:rPr lang="en-US" b="1" dirty="0"/>
              <a:t>Unit I: Value Based Education</a:t>
            </a:r>
            <a:endParaRPr lang="en-US" dirty="0"/>
          </a:p>
          <a:p>
            <a:pPr marL="914400" lvl="1" indent="-514350">
              <a:buFont typeface="+mj-lt"/>
              <a:buAutoNum type="arabicPeriod"/>
            </a:pPr>
            <a:r>
              <a:rPr lang="en-US" dirty="0"/>
              <a:t>Moral Belief  </a:t>
            </a:r>
          </a:p>
          <a:p>
            <a:pPr marL="914400" lvl="1" indent="-514350">
              <a:buFont typeface="+mj-lt"/>
              <a:buAutoNum type="arabicPeriod"/>
            </a:pPr>
            <a:r>
              <a:rPr lang="en-US" dirty="0"/>
              <a:t>The Object of Morality</a:t>
            </a:r>
          </a:p>
          <a:p>
            <a:pPr marL="914400" lvl="1" indent="-514350">
              <a:buFont typeface="+mj-lt"/>
              <a:buAutoNum type="arabicPeriod"/>
            </a:pPr>
            <a:r>
              <a:rPr lang="en-US" dirty="0" err="1"/>
              <a:t>Emotivism</a:t>
            </a:r>
            <a:endParaRPr lang="en-US" dirty="0"/>
          </a:p>
          <a:p>
            <a:pPr marL="914400" lvl="1" indent="-514350">
              <a:buFont typeface="+mj-lt"/>
              <a:buAutoNum type="arabicPeriod"/>
            </a:pPr>
            <a:r>
              <a:rPr lang="en-US" dirty="0" smtClean="0"/>
              <a:t>Prescriptivism</a:t>
            </a:r>
            <a:r>
              <a:rPr lang="en-US" dirty="0"/>
              <a:t> </a:t>
            </a:r>
          </a:p>
          <a:p>
            <a:r>
              <a:rPr lang="en-US" b="1" dirty="0"/>
              <a:t>Unit II: Theories of Justice and Human Rights</a:t>
            </a:r>
            <a:endParaRPr lang="en-US" dirty="0"/>
          </a:p>
          <a:p>
            <a:pPr marL="914400" lvl="1" indent="-514350">
              <a:buFont typeface="+mj-lt"/>
              <a:buAutoNum type="arabicPeriod"/>
            </a:pPr>
            <a:r>
              <a:rPr lang="en-US" dirty="0"/>
              <a:t>Nature and Value of Rights</a:t>
            </a:r>
          </a:p>
          <a:p>
            <a:pPr marL="914400" lvl="1" indent="-514350">
              <a:buFont typeface="+mj-lt"/>
              <a:buAutoNum type="arabicPeriod"/>
            </a:pPr>
            <a:r>
              <a:rPr lang="en-US" dirty="0"/>
              <a:t>Epistemology of Human Rights</a:t>
            </a:r>
          </a:p>
          <a:p>
            <a:pPr marL="914400" lvl="1" indent="-514350">
              <a:buFont typeface="+mj-lt"/>
              <a:buAutoNum type="arabicPeriod"/>
            </a:pPr>
            <a:r>
              <a:rPr lang="en-US" dirty="0"/>
              <a:t>Kant’s Theory of Justice</a:t>
            </a:r>
          </a:p>
          <a:p>
            <a:pPr marL="914400" lvl="1" indent="-514350">
              <a:buFont typeface="+mj-lt"/>
              <a:buAutoNum type="arabicPeriod"/>
            </a:pPr>
            <a:r>
              <a:rPr lang="en-US" dirty="0"/>
              <a:t>Mill’s Theory of Justice</a:t>
            </a:r>
          </a:p>
          <a:p>
            <a:pPr marL="914400" lvl="1" indent="-514350">
              <a:buFont typeface="+mj-lt"/>
              <a:buAutoNum type="arabicPeriod"/>
            </a:pPr>
            <a:r>
              <a:rPr lang="en-US" dirty="0" err="1"/>
              <a:t>Rawl’s</a:t>
            </a:r>
            <a:r>
              <a:rPr lang="en-US" dirty="0"/>
              <a:t> Theory of Justice</a:t>
            </a:r>
          </a:p>
          <a:p>
            <a:pPr marL="914400" lvl="1" indent="-514350">
              <a:buFont typeface="+mj-lt"/>
              <a:buAutoNum type="arabicPeriod"/>
            </a:pPr>
            <a:r>
              <a:rPr lang="en-US" dirty="0" err="1"/>
              <a:t>Amarta</a:t>
            </a:r>
            <a:r>
              <a:rPr lang="en-US" dirty="0"/>
              <a:t> </a:t>
            </a:r>
            <a:r>
              <a:rPr lang="en-US" dirty="0" err="1"/>
              <a:t>Sen’s</a:t>
            </a:r>
            <a:r>
              <a:rPr lang="en-US" dirty="0"/>
              <a:t> Theory of Justice </a:t>
            </a:r>
          </a:p>
          <a:p>
            <a:r>
              <a:rPr lang="en-US" b="1" dirty="0"/>
              <a:t>Unit III: Syllogistic</a:t>
            </a:r>
            <a:endParaRPr lang="en-US" dirty="0"/>
          </a:p>
          <a:p>
            <a:pPr marL="914400" lvl="1" indent="-514350">
              <a:buFont typeface="+mj-lt"/>
              <a:buAutoNum type="arabicPeriod"/>
            </a:pPr>
            <a:r>
              <a:rPr lang="en-US" u="sng" dirty="0">
                <a:hlinkClick r:id="rId2" tooltip="Boolean logic"/>
              </a:rPr>
              <a:t>Boolean logic</a:t>
            </a:r>
            <a:endParaRPr lang="en-US" dirty="0"/>
          </a:p>
          <a:p>
            <a:r>
              <a:rPr lang="en-US" b="1" dirty="0"/>
              <a:t> </a:t>
            </a:r>
            <a:endParaRPr lang="en-US" dirty="0"/>
          </a:p>
          <a:p>
            <a:r>
              <a:rPr lang="en-US" b="1" dirty="0"/>
              <a:t>Unit IV: Philosophy of Science and Religion</a:t>
            </a:r>
            <a:endParaRPr lang="en-US" dirty="0"/>
          </a:p>
          <a:p>
            <a:pPr marL="514350" lvl="0" indent="-514350">
              <a:buFont typeface="+mj-lt"/>
              <a:buAutoNum type="alphaUcPeriod"/>
            </a:pPr>
            <a:r>
              <a:rPr lang="en-US" b="1" dirty="0"/>
              <a:t>Philosophy of Science     </a:t>
            </a:r>
            <a:endParaRPr lang="en-US" dirty="0"/>
          </a:p>
          <a:p>
            <a:pPr marL="914400" lvl="1" indent="-514350">
              <a:buFont typeface="+mj-lt"/>
              <a:buAutoNum type="arabicPeriod"/>
            </a:pPr>
            <a:r>
              <a:rPr lang="en-US" dirty="0"/>
              <a:t>Philosophy of Science: Its scope and significance</a:t>
            </a:r>
          </a:p>
          <a:p>
            <a:pPr marL="914400" lvl="1" indent="-514350">
              <a:buFont typeface="+mj-lt"/>
              <a:buAutoNum type="arabicPeriod"/>
            </a:pPr>
            <a:r>
              <a:rPr lang="en-US" dirty="0"/>
              <a:t>Methodology of Scientific Research</a:t>
            </a:r>
          </a:p>
          <a:p>
            <a:pPr marL="914400" lvl="1" indent="-514350">
              <a:buFont typeface="+mj-lt"/>
              <a:buAutoNum type="arabicPeriod"/>
            </a:pPr>
            <a:r>
              <a:rPr lang="en-US" dirty="0"/>
              <a:t>Nature of Theory and Observation in Science</a:t>
            </a:r>
          </a:p>
          <a:p>
            <a:pPr marL="914400" lvl="1" indent="-514350">
              <a:buFont typeface="+mj-lt"/>
              <a:buAutoNum type="arabicPeriod"/>
            </a:pPr>
            <a:r>
              <a:rPr lang="en-US" dirty="0"/>
              <a:t>Models of Confirmation of Scientific Hypothesis</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800" b="1" dirty="0" smtClean="0"/>
              <a:t>B. Philosophy of Religion</a:t>
            </a:r>
            <a:endParaRPr lang="en-US" sz="2800" dirty="0"/>
          </a:p>
        </p:txBody>
      </p:sp>
      <p:sp>
        <p:nvSpPr>
          <p:cNvPr id="3" name="Content Placeholder 2"/>
          <p:cNvSpPr>
            <a:spLocks noGrp="1"/>
          </p:cNvSpPr>
          <p:nvPr>
            <p:ph idx="1"/>
          </p:nvPr>
        </p:nvSpPr>
        <p:spPr/>
        <p:txBody>
          <a:bodyPr>
            <a:normAutofit fontScale="55000" lnSpcReduction="20000"/>
          </a:bodyPr>
          <a:lstStyle/>
          <a:p>
            <a:pPr marL="514350" lvl="0" indent="-514350">
              <a:buFont typeface="+mj-lt"/>
              <a:buAutoNum type="arabicPeriod"/>
            </a:pPr>
            <a:r>
              <a:rPr lang="en-US" dirty="0" smtClean="0"/>
              <a:t>Philosophy </a:t>
            </a:r>
            <a:r>
              <a:rPr lang="en-US" dirty="0"/>
              <a:t>of Religion a) Issues of truth and objectivity with respect to religions, b) Issues that concerns the modern mind regarding religions in a cross cultural perspective, c) Issues of creationism versus evolutionism, human suffering, freewill and karma, religious experience, faith and interpretation, religious pluralism and religious and secular morality, d) implications of religious pluralism for religious faith.</a:t>
            </a:r>
          </a:p>
          <a:p>
            <a:pPr marL="914400" lvl="1" indent="-514350">
              <a:buFont typeface="+mj-lt"/>
              <a:buAutoNum type="arabicPeriod"/>
            </a:pPr>
            <a:r>
              <a:rPr lang="en-US" dirty="0"/>
              <a:t>Inter-religious dialogue</a:t>
            </a:r>
          </a:p>
          <a:p>
            <a:pPr marL="914400" lvl="1" indent="-514350">
              <a:buFont typeface="+mj-lt"/>
              <a:buAutoNum type="arabicPeriod"/>
            </a:pPr>
            <a:r>
              <a:rPr lang="en-US" dirty="0"/>
              <a:t>Religious pluralism</a:t>
            </a:r>
          </a:p>
          <a:p>
            <a:pPr marL="914400" lvl="1" indent="-514350">
              <a:buFont typeface="+mj-lt"/>
              <a:buAutoNum type="arabicPeriod"/>
            </a:pPr>
            <a:r>
              <a:rPr lang="en-US" dirty="0"/>
              <a:t>Hurdles for dialogue</a:t>
            </a:r>
          </a:p>
          <a:p>
            <a:pPr marL="914400" lvl="1" indent="-514350">
              <a:buFont typeface="+mj-lt"/>
              <a:buAutoNum type="arabicPeriod"/>
            </a:pPr>
            <a:r>
              <a:rPr lang="en-US" dirty="0"/>
              <a:t>Communal conflicts</a:t>
            </a:r>
          </a:p>
          <a:p>
            <a:pPr marL="914400" lvl="1" indent="-514350">
              <a:buFont typeface="+mj-lt"/>
              <a:buAutoNum type="arabicPeriod"/>
            </a:pPr>
            <a:r>
              <a:rPr lang="en-US" dirty="0"/>
              <a:t>Current trends and future perspectives</a:t>
            </a:r>
          </a:p>
          <a:p>
            <a:r>
              <a:rPr lang="en-US" b="1" dirty="0"/>
              <a:t>Unit V: Paradoxes</a:t>
            </a:r>
            <a:endParaRPr lang="en-US" dirty="0"/>
          </a:p>
          <a:p>
            <a:pPr marL="914400" lvl="1" indent="-514350">
              <a:buFont typeface="+mj-lt"/>
              <a:buAutoNum type="arabicPeriod"/>
            </a:pPr>
            <a:r>
              <a:rPr lang="en-US" dirty="0"/>
              <a:t>Liar Paradox</a:t>
            </a:r>
          </a:p>
          <a:p>
            <a:pPr marL="914400" lvl="1" indent="-514350">
              <a:buFont typeface="+mj-lt"/>
              <a:buAutoNum type="arabicPeriod"/>
            </a:pPr>
            <a:r>
              <a:rPr lang="en-US" dirty="0"/>
              <a:t>Russell’s  Paradox</a:t>
            </a:r>
          </a:p>
          <a:p>
            <a:pPr marL="914400" lvl="1" indent="-514350">
              <a:buFont typeface="+mj-lt"/>
              <a:buAutoNum type="arabicPeriod"/>
            </a:pPr>
            <a:r>
              <a:rPr lang="en-US" dirty="0"/>
              <a:t>Zeno’s Paradox</a:t>
            </a:r>
          </a:p>
          <a:p>
            <a:pPr marL="914400" lvl="1" indent="-514350">
              <a:buFont typeface="+mj-lt"/>
              <a:buAutoNum type="arabicPeriod"/>
            </a:pPr>
            <a:r>
              <a:rPr lang="en-US" dirty="0"/>
              <a:t>Paradox of Material Implication</a:t>
            </a:r>
          </a:p>
          <a:p>
            <a:pPr marL="914400" lvl="1" indent="-514350">
              <a:buFont typeface="+mj-lt"/>
              <a:buAutoNum type="arabicPeriod"/>
            </a:pPr>
            <a:r>
              <a:rPr lang="en-US" dirty="0"/>
              <a:t>Paradox of Hedonism</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Course Name: Society, Politics and Governance: Indian Perspectives</a:t>
            </a:r>
            <a:r>
              <a:rPr lang="en-US" sz="2800" dirty="0"/>
              <a:t/>
            </a:r>
            <a:br>
              <a:rPr lang="en-US" sz="2800" dirty="0"/>
            </a:br>
            <a:endParaRPr lang="en-US" sz="2800" dirty="0"/>
          </a:p>
        </p:txBody>
      </p:sp>
      <p:graphicFrame>
        <p:nvGraphicFramePr>
          <p:cNvPr id="4" name="Content Placeholder 3"/>
          <p:cNvGraphicFramePr>
            <a:graphicFrameLocks noGrp="1"/>
          </p:cNvGraphicFramePr>
          <p:nvPr>
            <p:ph idx="1"/>
          </p:nvPr>
        </p:nvGraphicFramePr>
        <p:xfrm>
          <a:off x="457200" y="1219200"/>
          <a:ext cx="8229600" cy="6153939"/>
        </p:xfrm>
        <a:graphic>
          <a:graphicData uri="http://schemas.openxmlformats.org/drawingml/2006/table">
            <a:tbl>
              <a:tblPr firstRow="1" bandRow="1">
                <a:tableStyleId>{5C22544A-7EE6-4342-B048-85BDC9FD1C3A}</a:tableStyleId>
              </a:tblPr>
              <a:tblGrid>
                <a:gridCol w="4114800"/>
                <a:gridCol w="4114800"/>
              </a:tblGrid>
              <a:tr h="333765">
                <a:tc>
                  <a:txBody>
                    <a:bodyPr/>
                    <a:lstStyle/>
                    <a:p>
                      <a:pPr marL="0" marR="0">
                        <a:lnSpc>
                          <a:spcPct val="115000"/>
                        </a:lnSpc>
                        <a:spcBef>
                          <a:spcPts val="0"/>
                        </a:spcBef>
                        <a:spcAft>
                          <a:spcPts val="0"/>
                        </a:spcAft>
                      </a:pPr>
                      <a:r>
                        <a:rPr lang="en-US" sz="1400" b="1" dirty="0">
                          <a:latin typeface="Times New Roman"/>
                          <a:ea typeface="Calibri"/>
                          <a:cs typeface="Times New Roman"/>
                        </a:rPr>
                        <a:t>Topic</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Number of Lectures</a:t>
                      </a:r>
                      <a:endParaRPr lang="en-US" sz="1100">
                        <a:latin typeface="Calibri"/>
                        <a:ea typeface="Calibri"/>
                        <a:cs typeface="Times New Roman"/>
                      </a:endParaRPr>
                    </a:p>
                  </a:txBody>
                  <a:tcPr marL="68580" marR="68580" marT="0" marB="0"/>
                </a:tc>
              </a:tr>
              <a:tr h="441667">
                <a:tc>
                  <a:txBody>
                    <a:bodyPr/>
                    <a:lstStyle/>
                    <a:p>
                      <a:pPr marL="342900" marR="0" lvl="0" indent="-342900" algn="just">
                        <a:lnSpc>
                          <a:spcPct val="115000"/>
                        </a:lnSpc>
                        <a:spcBef>
                          <a:spcPts val="0"/>
                        </a:spcBef>
                        <a:spcAft>
                          <a:spcPts val="0"/>
                        </a:spcAft>
                        <a:buFont typeface="+mj-lt"/>
                        <a:buAutoNum type="arabicPeriod"/>
                      </a:pPr>
                      <a:r>
                        <a:rPr lang="en-US" sz="1400" dirty="0">
                          <a:latin typeface="Times New Roman"/>
                          <a:ea typeface="Calibri"/>
                          <a:cs typeface="Times New Roman"/>
                        </a:rPr>
                        <a:t>Fundamental Rights and Duties: Constitutional Safeguards to Indian citizens.</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a:latin typeface="Calibri"/>
                          <a:ea typeface="Calibri"/>
                          <a:cs typeface="Times New Roman"/>
                        </a:rPr>
                        <a:t>2</a:t>
                      </a:r>
                      <a:endParaRPr lang="en-US" sz="1100">
                        <a:latin typeface="Calibri"/>
                        <a:ea typeface="Calibri"/>
                        <a:cs typeface="Times New Roman"/>
                      </a:endParaRPr>
                    </a:p>
                  </a:txBody>
                  <a:tcPr marL="68580" marR="68580" marT="0" marB="0"/>
                </a:tc>
              </a:tr>
              <a:tr h="662501">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2. Human </a:t>
                      </a:r>
                      <a:r>
                        <a:rPr lang="en-US" sz="1400" dirty="0">
                          <a:latin typeface="Times New Roman"/>
                          <a:ea typeface="Calibri"/>
                          <a:cs typeface="Times New Roman"/>
                        </a:rPr>
                        <a:t>Rights: Meaning and nature; Universal Declaration of Human Rights; Protection of Human Rights: Role of NHRC and WBHRC.</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a:latin typeface="Calibri"/>
                          <a:ea typeface="Calibri"/>
                          <a:cs typeface="Times New Roman"/>
                        </a:rPr>
                        <a:t>4</a:t>
                      </a:r>
                      <a:endParaRPr lang="en-US" sz="1100">
                        <a:latin typeface="Calibri"/>
                        <a:ea typeface="Calibri"/>
                        <a:cs typeface="Times New Roman"/>
                      </a:endParaRPr>
                    </a:p>
                  </a:txBody>
                  <a:tcPr marL="68580" marR="68580" marT="0" marB="0"/>
                </a:tc>
              </a:tr>
              <a:tr h="883334">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3. Gender </a:t>
                      </a:r>
                      <a:r>
                        <a:rPr lang="en-US" sz="1400" dirty="0">
                          <a:latin typeface="Times New Roman"/>
                          <a:ea typeface="Calibri"/>
                          <a:cs typeface="Times New Roman"/>
                        </a:rPr>
                        <a:t>Studies: Critical questions about sex and gender – debates on women question – key issues – gendered performance and power in a range of social spheres, i.e. economy, culture and media.</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6</a:t>
                      </a:r>
                      <a:endParaRPr lang="en-US" sz="1100">
                        <a:latin typeface="Calibri"/>
                        <a:ea typeface="Calibri"/>
                        <a:cs typeface="Times New Roman"/>
                      </a:endParaRPr>
                    </a:p>
                  </a:txBody>
                  <a:tcPr marL="68580" marR="68580" marT="0" marB="0"/>
                </a:tc>
              </a:tr>
              <a:tr h="662501">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4.  Media </a:t>
                      </a:r>
                      <a:r>
                        <a:rPr lang="en-US" sz="1400" dirty="0">
                          <a:latin typeface="Times New Roman"/>
                          <a:ea typeface="Calibri"/>
                          <a:cs typeface="Times New Roman"/>
                        </a:rPr>
                        <a:t>Studies: Social and Political Communication in the age of Social Media; Role of corporate media houses.</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dirty="0">
                          <a:latin typeface="Calibri"/>
                          <a:ea typeface="Calibri"/>
                          <a:cs typeface="Times New Roman"/>
                        </a:rPr>
                        <a:t>6</a:t>
                      </a:r>
                      <a:endParaRPr lang="en-US" sz="1100" dirty="0">
                        <a:latin typeface="Calibri"/>
                        <a:ea typeface="Calibri"/>
                        <a:cs typeface="Times New Roman"/>
                      </a:endParaRPr>
                    </a:p>
                  </a:txBody>
                  <a:tcPr marL="68580" marR="68580" marT="0" marB="0"/>
                </a:tc>
              </a:tr>
              <a:tr h="662501">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5. Decentralized </a:t>
                      </a:r>
                      <a:r>
                        <a:rPr lang="en-US" sz="1400" dirty="0">
                          <a:latin typeface="Times New Roman"/>
                          <a:ea typeface="Calibri"/>
                          <a:cs typeface="Times New Roman"/>
                        </a:rPr>
                        <a:t>Governance in India: Role and Functions of urban and rural local governance with special reference to West Bengal.</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a:latin typeface="Calibri"/>
                          <a:ea typeface="Calibri"/>
                          <a:cs typeface="Times New Roman"/>
                        </a:rPr>
                        <a:t>4</a:t>
                      </a:r>
                      <a:endParaRPr lang="en-US" sz="1100">
                        <a:latin typeface="Calibri"/>
                        <a:ea typeface="Calibri"/>
                        <a:cs typeface="Times New Roman"/>
                      </a:endParaRPr>
                    </a:p>
                  </a:txBody>
                  <a:tcPr marL="68580" marR="68580" marT="0" marB="0"/>
                </a:tc>
              </a:tr>
              <a:tr h="333765">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6.</a:t>
                      </a:r>
                      <a:r>
                        <a:rPr lang="en-US" sz="1400" baseline="0" dirty="0" smtClean="0">
                          <a:latin typeface="Times New Roman"/>
                          <a:ea typeface="Calibri"/>
                          <a:cs typeface="Times New Roman"/>
                        </a:rPr>
                        <a:t>    </a:t>
                      </a:r>
                      <a:r>
                        <a:rPr lang="en-US" sz="1400" dirty="0" smtClean="0">
                          <a:latin typeface="Times New Roman"/>
                          <a:ea typeface="Calibri"/>
                          <a:cs typeface="Times New Roman"/>
                        </a:rPr>
                        <a:t>E-governance</a:t>
                      </a:r>
                      <a:r>
                        <a:rPr lang="en-US" sz="1400" dirty="0">
                          <a:latin typeface="Times New Roman"/>
                          <a:ea typeface="Calibri"/>
                          <a:cs typeface="Times New Roman"/>
                        </a:rPr>
                        <a:t>: Problems and Prospects in India.</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a:latin typeface="Calibri"/>
                          <a:ea typeface="Calibri"/>
                          <a:cs typeface="Times New Roman"/>
                        </a:rPr>
                        <a:t>4</a:t>
                      </a:r>
                      <a:endParaRPr lang="en-US" sz="1100">
                        <a:latin typeface="Calibri"/>
                        <a:ea typeface="Calibri"/>
                        <a:cs typeface="Times New Roman"/>
                      </a:endParaRPr>
                    </a:p>
                  </a:txBody>
                  <a:tcPr marL="68580" marR="68580" marT="0" marB="0"/>
                </a:tc>
              </a:tr>
              <a:tr h="441667">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7.  Politics </a:t>
                      </a:r>
                      <a:r>
                        <a:rPr lang="en-US" sz="1400" dirty="0">
                          <a:latin typeface="Times New Roman"/>
                          <a:ea typeface="Calibri"/>
                          <a:cs typeface="Times New Roman"/>
                        </a:rPr>
                        <a:t>of Identity:  </a:t>
                      </a:r>
                      <a:r>
                        <a:rPr lang="en-US" sz="1400" dirty="0" err="1">
                          <a:latin typeface="Times New Roman"/>
                          <a:ea typeface="Calibri"/>
                          <a:cs typeface="Times New Roman"/>
                        </a:rPr>
                        <a:t>Gorkhaland</a:t>
                      </a:r>
                      <a:r>
                        <a:rPr lang="en-US" sz="1400" dirty="0">
                          <a:latin typeface="Times New Roman"/>
                          <a:ea typeface="Calibri"/>
                          <a:cs typeface="Times New Roman"/>
                        </a:rPr>
                        <a:t>, </a:t>
                      </a:r>
                      <a:r>
                        <a:rPr lang="en-US" sz="1400" dirty="0" err="1">
                          <a:latin typeface="Times New Roman"/>
                          <a:ea typeface="Calibri"/>
                          <a:cs typeface="Times New Roman"/>
                        </a:rPr>
                        <a:t>Bodoland</a:t>
                      </a:r>
                      <a:r>
                        <a:rPr lang="en-US" sz="1400" dirty="0">
                          <a:latin typeface="Times New Roman"/>
                          <a:ea typeface="Calibri"/>
                          <a:cs typeface="Times New Roman"/>
                        </a:rPr>
                        <a:t> and Jharkhand movement.</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latin typeface="Calibri"/>
                          <a:ea typeface="Calibri"/>
                          <a:cs typeface="Times New Roman"/>
                        </a:rPr>
                        <a:t>5</a:t>
                      </a:r>
                      <a:endParaRPr lang="en-US" sz="1100">
                        <a:latin typeface="Calibri"/>
                        <a:ea typeface="Calibri"/>
                        <a:cs typeface="Times New Roman"/>
                      </a:endParaRPr>
                    </a:p>
                  </a:txBody>
                  <a:tcPr marL="68580" marR="68580" marT="0" marB="0"/>
                </a:tc>
              </a:tr>
              <a:tr h="441667">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9.  Militancy </a:t>
                      </a:r>
                      <a:r>
                        <a:rPr lang="en-US" sz="1400" dirty="0">
                          <a:latin typeface="Times New Roman"/>
                          <a:ea typeface="Calibri"/>
                          <a:cs typeface="Times New Roman"/>
                        </a:rPr>
                        <a:t>and threat to State Security: U.L.F.A, K.L.O., N.S.C.N.</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latin typeface="Calibri"/>
                          <a:ea typeface="Calibri"/>
                          <a:cs typeface="Times New Roman"/>
                        </a:rPr>
                        <a:t>5</a:t>
                      </a:r>
                      <a:endParaRPr lang="en-US" sz="1100">
                        <a:latin typeface="Calibri"/>
                        <a:ea typeface="Calibri"/>
                        <a:cs typeface="Times New Roman"/>
                      </a:endParaRPr>
                    </a:p>
                  </a:txBody>
                  <a:tcPr marL="68580" marR="68580" marT="0" marB="0"/>
                </a:tc>
              </a:tr>
              <a:tr h="441667">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10. Tribes </a:t>
                      </a:r>
                      <a:r>
                        <a:rPr lang="en-US" sz="1400" dirty="0">
                          <a:latin typeface="Times New Roman"/>
                          <a:ea typeface="Calibri"/>
                          <a:cs typeface="Times New Roman"/>
                        </a:rPr>
                        <a:t>in India: Continuity and Change – Social, political and economic perspective.</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4</a:t>
                      </a:r>
                      <a:endParaRPr lang="en-US" sz="1100">
                        <a:latin typeface="Calibri"/>
                        <a:ea typeface="Calibri"/>
                        <a:cs typeface="Times New Roman"/>
                      </a:endParaRPr>
                    </a:p>
                  </a:txBody>
                  <a:tcPr marL="68580" marR="68580" marT="0" marB="0"/>
                </a:tc>
              </a:tr>
              <a:tr h="333765">
                <a:tc>
                  <a:txBody>
                    <a:bodyPr/>
                    <a:lstStyle/>
                    <a:p>
                      <a:pPr marL="0" marR="0">
                        <a:lnSpc>
                          <a:spcPct val="115000"/>
                        </a:lnSpc>
                        <a:spcBef>
                          <a:spcPts val="0"/>
                        </a:spcBef>
                        <a:spcAft>
                          <a:spcPts val="0"/>
                        </a:spcAft>
                      </a:pPr>
                      <a:r>
                        <a:rPr lang="en-US" sz="1100">
                          <a:latin typeface="Calibri"/>
                          <a:ea typeface="Calibri"/>
                          <a:cs typeface="Times New Roman"/>
                        </a:rPr>
                        <a:t>                                                             </a:t>
                      </a: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Total = 40</a:t>
                      </a:r>
                      <a:endParaRPr lang="en-US" sz="1100" dirty="0">
                        <a:latin typeface="Calibri"/>
                        <a:ea typeface="Calibri"/>
                        <a:cs typeface="Times New Roman"/>
                      </a:endParaRPr>
                    </a:p>
                  </a:txBody>
                  <a:tcPr marL="68580" marR="68580" marT="0" marB="0"/>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t>Suggested Books:-</a:t>
            </a:r>
            <a:endParaRPr lang="en-US" sz="2400" dirty="0"/>
          </a:p>
        </p:txBody>
      </p:sp>
      <p:sp>
        <p:nvSpPr>
          <p:cNvPr id="3" name="Content Placeholder 2"/>
          <p:cNvSpPr>
            <a:spLocks noGrp="1"/>
          </p:cNvSpPr>
          <p:nvPr>
            <p:ph idx="1"/>
          </p:nvPr>
        </p:nvSpPr>
        <p:spPr>
          <a:xfrm>
            <a:off x="457200" y="1143000"/>
            <a:ext cx="8229600" cy="5715000"/>
          </a:xfrm>
        </p:spPr>
        <p:txBody>
          <a:bodyPr>
            <a:normAutofit fontScale="32500" lnSpcReduction="20000"/>
          </a:bodyPr>
          <a:lstStyle/>
          <a:p>
            <a:r>
              <a:rPr lang="en-US" dirty="0" smtClean="0"/>
              <a:t>1</a:t>
            </a:r>
            <a:r>
              <a:rPr lang="en-US" dirty="0"/>
              <a:t>. </a:t>
            </a:r>
            <a:r>
              <a:rPr lang="en-US" b="1" dirty="0"/>
              <a:t>E-Governance in India: Initiatives &amp; Issues, By R. P. </a:t>
            </a:r>
            <a:r>
              <a:rPr lang="en-US" b="1" dirty="0" err="1"/>
              <a:t>Sinha</a:t>
            </a:r>
            <a:r>
              <a:rPr lang="en-US" b="1" dirty="0"/>
              <a:t>, Concept Publishing Company, New Delhi.</a:t>
            </a:r>
          </a:p>
          <a:p>
            <a:r>
              <a:rPr lang="en-US" b="1" dirty="0"/>
              <a:t> </a:t>
            </a:r>
          </a:p>
          <a:p>
            <a:r>
              <a:rPr lang="en-US" b="1" dirty="0"/>
              <a:t>2. E-Government: From Vision to Implementation - A Practical Guide With Case Studies</a:t>
            </a:r>
          </a:p>
          <a:p>
            <a:r>
              <a:rPr lang="en-US" b="1" dirty="0"/>
              <a:t>By </a:t>
            </a:r>
            <a:r>
              <a:rPr lang="en-US" b="1" dirty="0" err="1"/>
              <a:t>Subhash</a:t>
            </a:r>
            <a:r>
              <a:rPr lang="en-US" b="1" dirty="0"/>
              <a:t> </a:t>
            </a:r>
            <a:r>
              <a:rPr lang="en-US" b="1" dirty="0" err="1"/>
              <a:t>Bhatnagar</a:t>
            </a:r>
            <a:r>
              <a:rPr lang="en-US" b="1" dirty="0"/>
              <a:t>, Sage Publications, New Delhi.</a:t>
            </a:r>
          </a:p>
          <a:p>
            <a:r>
              <a:rPr lang="en-US" b="1" dirty="0"/>
              <a:t> </a:t>
            </a:r>
          </a:p>
          <a:p>
            <a:r>
              <a:rPr lang="en-US" b="1" dirty="0"/>
              <a:t>3. Fundamental Rights and Their Enforcement By </a:t>
            </a:r>
            <a:r>
              <a:rPr lang="en-US" b="1" dirty="0" err="1"/>
              <a:t>Udai</a:t>
            </a:r>
            <a:r>
              <a:rPr lang="en-US" b="1" dirty="0"/>
              <a:t> Raj </a:t>
            </a:r>
            <a:r>
              <a:rPr lang="en-US" b="1" dirty="0" err="1"/>
              <a:t>Rai</a:t>
            </a:r>
            <a:r>
              <a:rPr lang="en-US" b="1" dirty="0"/>
              <a:t>, PHI Learning Private Limited, New Delhi.</a:t>
            </a:r>
          </a:p>
          <a:p>
            <a:r>
              <a:rPr lang="en-US" b="1" dirty="0"/>
              <a:t> </a:t>
            </a:r>
          </a:p>
          <a:p>
            <a:r>
              <a:rPr lang="en-US" b="1" dirty="0"/>
              <a:t>4. Introduction to the Constitution of India, By </a:t>
            </a:r>
            <a:r>
              <a:rPr lang="en-US" b="1" u="sng" dirty="0" err="1">
                <a:hlinkClick r:id="rId2"/>
              </a:rPr>
              <a:t>Durga</a:t>
            </a:r>
            <a:r>
              <a:rPr lang="en-US" b="1" u="sng" dirty="0">
                <a:hlinkClick r:id="rId2"/>
              </a:rPr>
              <a:t> Das </a:t>
            </a:r>
            <a:r>
              <a:rPr lang="en-US" b="1" u="sng" dirty="0" err="1">
                <a:hlinkClick r:id="rId2"/>
              </a:rPr>
              <a:t>Basu</a:t>
            </a:r>
            <a:r>
              <a:rPr lang="en-US" b="1" dirty="0"/>
              <a:t>, </a:t>
            </a:r>
            <a:r>
              <a:rPr lang="en-US" b="1" u="sng" dirty="0">
                <a:hlinkClick r:id="rId3"/>
              </a:rPr>
              <a:t>V. R. </a:t>
            </a:r>
            <a:r>
              <a:rPr lang="en-US" b="1" u="sng" dirty="0" err="1">
                <a:hlinkClick r:id="rId3"/>
              </a:rPr>
              <a:t>Manohar</a:t>
            </a:r>
            <a:r>
              <a:rPr lang="en-US" b="1" dirty="0"/>
              <a:t>, </a:t>
            </a:r>
            <a:r>
              <a:rPr lang="en-US" b="1" u="sng" dirty="0" err="1">
                <a:hlinkClick r:id="rId4"/>
              </a:rPr>
              <a:t>Bhagabati</a:t>
            </a:r>
            <a:r>
              <a:rPr lang="en-US" b="1" u="sng" dirty="0">
                <a:hlinkClick r:id="rId4"/>
              </a:rPr>
              <a:t> </a:t>
            </a:r>
            <a:r>
              <a:rPr lang="en-US" b="1" u="sng" dirty="0" err="1">
                <a:hlinkClick r:id="rId4"/>
              </a:rPr>
              <a:t>Prosad</a:t>
            </a:r>
            <a:r>
              <a:rPr lang="en-US" b="1" u="sng" dirty="0">
                <a:hlinkClick r:id="rId4"/>
              </a:rPr>
              <a:t> </a:t>
            </a:r>
            <a:r>
              <a:rPr lang="en-US" b="1" u="sng" dirty="0" err="1">
                <a:hlinkClick r:id="rId4"/>
              </a:rPr>
              <a:t>Banerjee</a:t>
            </a:r>
            <a:r>
              <a:rPr lang="en-US" b="1" dirty="0"/>
              <a:t>, </a:t>
            </a:r>
            <a:r>
              <a:rPr lang="en-US" b="1" u="sng" dirty="0" err="1">
                <a:hlinkClick r:id="rId5"/>
              </a:rPr>
              <a:t>Shakeel</a:t>
            </a:r>
            <a:r>
              <a:rPr lang="en-US" b="1" u="sng" dirty="0">
                <a:hlinkClick r:id="rId5"/>
              </a:rPr>
              <a:t> Ahmad Khan</a:t>
            </a:r>
            <a:r>
              <a:rPr lang="en-US" b="1" dirty="0"/>
              <a:t>, Lexis </a:t>
            </a:r>
            <a:r>
              <a:rPr lang="en-US" b="1" dirty="0" err="1"/>
              <a:t>Nexis</a:t>
            </a:r>
            <a:r>
              <a:rPr lang="en-US" b="1" dirty="0"/>
              <a:t> </a:t>
            </a:r>
            <a:r>
              <a:rPr lang="en-US" b="1" dirty="0" err="1"/>
              <a:t>Butterworths</a:t>
            </a:r>
            <a:r>
              <a:rPr lang="en-US" b="1" dirty="0"/>
              <a:t> </a:t>
            </a:r>
            <a:r>
              <a:rPr lang="en-US" b="1" dirty="0" err="1"/>
              <a:t>Wadhwa</a:t>
            </a:r>
            <a:r>
              <a:rPr lang="en-US" b="1" dirty="0"/>
              <a:t> Nagpur.</a:t>
            </a:r>
          </a:p>
          <a:p>
            <a:r>
              <a:rPr lang="en-US" b="1" dirty="0"/>
              <a:t>5. Human Rights in India: Issues and Perspectives, edited by </a:t>
            </a:r>
            <a:r>
              <a:rPr lang="en-US" b="1" dirty="0" err="1"/>
              <a:t>Syed</a:t>
            </a:r>
            <a:r>
              <a:rPr lang="en-US" b="1" dirty="0"/>
              <a:t> </a:t>
            </a:r>
            <a:r>
              <a:rPr lang="en-US" b="1" dirty="0" err="1"/>
              <a:t>Mehartaj</a:t>
            </a:r>
            <a:r>
              <a:rPr lang="en-US" b="1" dirty="0"/>
              <a:t> Begum, A.P.H. Publishing, New Delhi.</a:t>
            </a:r>
          </a:p>
          <a:p>
            <a:r>
              <a:rPr lang="en-US" b="1" dirty="0"/>
              <a:t> </a:t>
            </a:r>
          </a:p>
          <a:p>
            <a:r>
              <a:rPr lang="en-US" b="1" dirty="0"/>
              <a:t>6. National Human Rights Commission of India: Formation, Functioning, and Future Prospects, By </a:t>
            </a:r>
            <a:r>
              <a:rPr lang="en-US" b="1" dirty="0" err="1"/>
              <a:t>Arun</a:t>
            </a:r>
            <a:r>
              <a:rPr lang="en-US" b="1" dirty="0"/>
              <a:t> Ray, </a:t>
            </a:r>
            <a:r>
              <a:rPr lang="en-US" b="1" dirty="0" err="1"/>
              <a:t>Khama</a:t>
            </a:r>
            <a:r>
              <a:rPr lang="en-US" b="1" dirty="0"/>
              <a:t> Publishing, New Delhi.</a:t>
            </a:r>
          </a:p>
          <a:p>
            <a:r>
              <a:rPr lang="en-US" b="1" dirty="0"/>
              <a:t> </a:t>
            </a:r>
          </a:p>
          <a:p>
            <a:r>
              <a:rPr lang="en-US" b="1" dirty="0"/>
              <a:t>7.  </a:t>
            </a:r>
            <a:r>
              <a:rPr lang="en-US" b="1" dirty="0" err="1"/>
              <a:t>Gorkhaland</a:t>
            </a:r>
            <a:r>
              <a:rPr lang="en-US" b="1" dirty="0"/>
              <a:t> Movement: A Study in Ethnic Separatism By </a:t>
            </a:r>
            <a:r>
              <a:rPr lang="en-US" b="1" dirty="0" err="1"/>
              <a:t>Amiya</a:t>
            </a:r>
            <a:r>
              <a:rPr lang="en-US" b="1" dirty="0"/>
              <a:t> K. </a:t>
            </a:r>
            <a:r>
              <a:rPr lang="en-US" b="1" dirty="0" err="1"/>
              <a:t>Samanta</a:t>
            </a:r>
            <a:r>
              <a:rPr lang="en-US" b="1" dirty="0"/>
              <a:t>, APH Publishers, New Delhi.</a:t>
            </a:r>
          </a:p>
          <a:p>
            <a:r>
              <a:rPr lang="en-US" b="1" dirty="0"/>
              <a:t> </a:t>
            </a:r>
          </a:p>
          <a:p>
            <a:r>
              <a:rPr lang="en-US" b="1" dirty="0"/>
              <a:t>8. Small States Syndrome in India By </a:t>
            </a:r>
            <a:r>
              <a:rPr lang="en-US" b="1" dirty="0" err="1"/>
              <a:t>Braja</a:t>
            </a:r>
            <a:r>
              <a:rPr lang="en-US" b="1" dirty="0"/>
              <a:t> </a:t>
            </a:r>
            <a:r>
              <a:rPr lang="en-US" b="1" dirty="0" err="1"/>
              <a:t>Bihārī</a:t>
            </a:r>
            <a:r>
              <a:rPr lang="en-US" b="1" dirty="0"/>
              <a:t> </a:t>
            </a:r>
            <a:r>
              <a:rPr lang="en-US" b="1" dirty="0" err="1"/>
              <a:t>Kumāra</a:t>
            </a:r>
            <a:r>
              <a:rPr lang="en-US" b="1" dirty="0"/>
              <a:t>, Concept Publishing Company, New Delhi.</a:t>
            </a:r>
          </a:p>
          <a:p>
            <a:r>
              <a:rPr lang="en-US" b="1" dirty="0"/>
              <a:t> </a:t>
            </a:r>
          </a:p>
          <a:p>
            <a:r>
              <a:rPr lang="en-US" b="1" dirty="0"/>
              <a:t>9. </a:t>
            </a:r>
            <a:r>
              <a:rPr lang="en-US" b="1" dirty="0" err="1"/>
              <a:t>Panchayati</a:t>
            </a:r>
            <a:r>
              <a:rPr lang="en-US" b="1" dirty="0"/>
              <a:t> Raj in India: Theory &amp; Practice, By S. Rajneesh S.L. </a:t>
            </a:r>
            <a:r>
              <a:rPr lang="en-US" b="1" dirty="0" err="1"/>
              <a:t>Goel</a:t>
            </a:r>
            <a:r>
              <a:rPr lang="en-US" b="1" dirty="0"/>
              <a:t> , Deep and Deep Publications.</a:t>
            </a:r>
          </a:p>
          <a:p>
            <a:r>
              <a:rPr lang="en-US" b="1" dirty="0"/>
              <a:t> </a:t>
            </a:r>
          </a:p>
          <a:p>
            <a:r>
              <a:rPr lang="en-US" b="1" dirty="0"/>
              <a:t>10.  Dynamics of New </a:t>
            </a:r>
            <a:r>
              <a:rPr lang="en-US" b="1" dirty="0" err="1"/>
              <a:t>Panchayati</a:t>
            </a:r>
            <a:r>
              <a:rPr lang="en-US" b="1" dirty="0"/>
              <a:t> Raj System in India: Select states edited by </a:t>
            </a:r>
            <a:r>
              <a:rPr lang="en-US" b="1" dirty="0" err="1"/>
              <a:t>Ganapathy</a:t>
            </a:r>
            <a:r>
              <a:rPr lang="en-US" b="1" dirty="0"/>
              <a:t> </a:t>
            </a:r>
            <a:r>
              <a:rPr lang="en-US" b="1" dirty="0" err="1"/>
              <a:t>Palanithurai</a:t>
            </a:r>
            <a:r>
              <a:rPr lang="en-US" b="1" dirty="0"/>
              <a:t>, Concept Publishing, New Delhi.</a:t>
            </a:r>
          </a:p>
          <a:p>
            <a:r>
              <a:rPr lang="en-US" b="1" dirty="0"/>
              <a:t> </a:t>
            </a:r>
          </a:p>
          <a:p>
            <a:r>
              <a:rPr lang="en-US" b="1" dirty="0"/>
              <a:t>11.  Rethinking Women's and Gender Studies, edited by Catherine M. Orr, Ann Braithwaite, </a:t>
            </a:r>
            <a:r>
              <a:rPr lang="en-US" b="1" dirty="0" err="1"/>
              <a:t>Routledge</a:t>
            </a:r>
            <a:r>
              <a:rPr lang="en-US" b="1" dirty="0"/>
              <a:t>.</a:t>
            </a:r>
          </a:p>
          <a:p>
            <a:r>
              <a:rPr lang="en-US" b="1" dirty="0"/>
              <a:t> </a:t>
            </a:r>
          </a:p>
          <a:p>
            <a:r>
              <a:rPr lang="en-US" b="1" dirty="0"/>
              <a:t>12. 50 Key Concepts in Gender Studies By Jane </a:t>
            </a:r>
            <a:r>
              <a:rPr lang="en-US" b="1" dirty="0" err="1"/>
              <a:t>Pilcher</a:t>
            </a:r>
            <a:r>
              <a:rPr lang="en-US" b="1" dirty="0"/>
              <a:t>, Imelda </a:t>
            </a:r>
            <a:r>
              <a:rPr lang="en-US" b="1" dirty="0" err="1"/>
              <a:t>Whelehan</a:t>
            </a:r>
            <a:r>
              <a:rPr lang="en-US" b="1" dirty="0"/>
              <a:t>, Sage Publishers, New Delhi. </a:t>
            </a:r>
          </a:p>
          <a:p>
            <a:r>
              <a:rPr lang="en-US" b="1" dirty="0"/>
              <a:t> </a:t>
            </a:r>
          </a:p>
          <a:p>
            <a:r>
              <a:rPr lang="en-US" b="1" dirty="0"/>
              <a:t>13. State, Society, and Tribes: Issues in Post-colonial India by </a:t>
            </a:r>
            <a:r>
              <a:rPr lang="en-US" b="1" dirty="0" err="1"/>
              <a:t>Virginius</a:t>
            </a:r>
            <a:r>
              <a:rPr lang="en-US" b="1" dirty="0"/>
              <a:t> </a:t>
            </a:r>
            <a:r>
              <a:rPr lang="en-US" b="1" dirty="0" err="1"/>
              <a:t>Xaxa</a:t>
            </a:r>
            <a:r>
              <a:rPr lang="en-US" b="1" dirty="0"/>
              <a:t>, Pearson Longman.</a:t>
            </a:r>
          </a:p>
          <a:p>
            <a:r>
              <a:rPr lang="en-US" b="1" dirty="0"/>
              <a:t> </a:t>
            </a:r>
          </a:p>
          <a:p>
            <a:r>
              <a:rPr lang="en-US" b="1" dirty="0"/>
              <a:t>14.  Tribes of India: Ongoing Challenges edited by </a:t>
            </a:r>
            <a:r>
              <a:rPr lang="en-US" b="1" dirty="0" err="1"/>
              <a:t>Rann</a:t>
            </a:r>
            <a:r>
              <a:rPr lang="en-US" b="1" dirty="0"/>
              <a:t> Singh Mann, </a:t>
            </a:r>
            <a:r>
              <a:rPr lang="en-US" b="1" dirty="0" err="1"/>
              <a:t>M.D.Publications</a:t>
            </a:r>
            <a:r>
              <a:rPr lang="en-US" b="1" dirty="0"/>
              <a:t> Pvt. Ltd, New Delhi.</a:t>
            </a:r>
          </a:p>
          <a:p>
            <a:r>
              <a:rPr lang="en-US" b="1" dirty="0"/>
              <a:t> </a:t>
            </a:r>
          </a:p>
          <a:p>
            <a:r>
              <a:rPr lang="en-US" b="1" dirty="0"/>
              <a:t>15. </a:t>
            </a:r>
            <a:r>
              <a:rPr lang="en-US" b="1" dirty="0" err="1"/>
              <a:t>Gorkhaland</a:t>
            </a:r>
            <a:r>
              <a:rPr lang="en-US" b="1" dirty="0"/>
              <a:t>: The Dormant Volcano, By </a:t>
            </a:r>
            <a:r>
              <a:rPr lang="en-US" b="1" u="sng" dirty="0" err="1">
                <a:hlinkClick r:id="rId6"/>
              </a:rPr>
              <a:t>Sumit</a:t>
            </a:r>
            <a:r>
              <a:rPr lang="en-US" b="1" u="sng" dirty="0">
                <a:hlinkClick r:id="rId6"/>
              </a:rPr>
              <a:t> </a:t>
            </a:r>
            <a:r>
              <a:rPr lang="en-US" b="1" u="sng" dirty="0" err="1">
                <a:hlinkClick r:id="rId6"/>
              </a:rPr>
              <a:t>Mukerji</a:t>
            </a:r>
            <a:r>
              <a:rPr lang="en-US" b="1" dirty="0"/>
              <a:t>, A.P.H. Publishing Corporation, New Delhi. </a:t>
            </a:r>
          </a:p>
          <a:p>
            <a:r>
              <a:rPr lang="en-US" dirty="0"/>
              <a:t>Top of Form</a:t>
            </a:r>
          </a:p>
          <a:p>
            <a:r>
              <a:rPr lang="en-US" dirty="0"/>
              <a:t>Bottom of Form</a:t>
            </a:r>
          </a:p>
          <a:p>
            <a:r>
              <a:rPr lang="en-US" b="1" dirty="0"/>
              <a:t> </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895600"/>
            <a:ext cx="8229600" cy="1143000"/>
          </a:xfrm>
        </p:spPr>
        <p:txBody>
          <a:bodyPr>
            <a:normAutofit fontScale="90000"/>
          </a:bodyPr>
          <a:lstStyle/>
          <a:p>
            <a:r>
              <a:rPr lang="en-US" b="1" u="sng" dirty="0"/>
              <a:t>Sanskrit Open Course</a:t>
            </a:r>
            <a:r>
              <a:rPr lang="en-US" dirty="0"/>
              <a:t/>
            </a:r>
            <a:br>
              <a:rPr lang="en-US" dirty="0"/>
            </a:br>
            <a:r>
              <a:rPr lang="en-US" dirty="0"/>
              <a:t> </a:t>
            </a:r>
            <a:br>
              <a:rPr lang="en-US" dirty="0"/>
            </a:br>
            <a:r>
              <a:rPr lang="en-US" b="1" u="sng" dirty="0"/>
              <a:t>2</a:t>
            </a:r>
            <a:r>
              <a:rPr lang="en-US" b="1" u="sng" baseline="30000" dirty="0"/>
              <a:t>nd</a:t>
            </a:r>
            <a:r>
              <a:rPr lang="en-US" b="1" u="sng" dirty="0"/>
              <a:t> Semester, Paper - V</a:t>
            </a:r>
            <a:r>
              <a:rPr lang="en-US" dirty="0"/>
              <a:t/>
            </a:r>
            <a:br>
              <a:rPr lang="en-US" dirty="0"/>
            </a:br>
            <a:r>
              <a:rPr lang="en-US" b="1" dirty="0"/>
              <a:t> </a:t>
            </a:r>
            <a:r>
              <a:rPr lang="en-US" dirty="0" smtClean="0"/>
              <a:t/>
            </a:r>
            <a:br>
              <a:rPr lang="en-US" dirty="0" smtClean="0"/>
            </a:br>
            <a:r>
              <a:rPr lang="en-US" b="1" dirty="0"/>
              <a:t>Course SOC 105: Introduction to the Sanskrit Language: History, Literature and Culture [only for the students of the other departments]  </a:t>
            </a:r>
            <a:r>
              <a:rPr lang="en-US" dirty="0" smtClean="0"/>
              <a:t/>
            </a:r>
            <a:br>
              <a:rPr lang="en-US" dirty="0" smtClean="0"/>
            </a:b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4525963"/>
          </a:xfrm>
        </p:spPr>
        <p:txBody>
          <a:bodyPr>
            <a:normAutofit fontScale="62500" lnSpcReduction="20000"/>
          </a:bodyPr>
          <a:lstStyle/>
          <a:p>
            <a:pPr lvl="0">
              <a:buNone/>
            </a:pPr>
            <a:r>
              <a:rPr lang="en-US" b="1" dirty="0" smtClean="0"/>
              <a:t>1. History </a:t>
            </a:r>
            <a:r>
              <a:rPr lang="en-US" b="1" dirty="0"/>
              <a:t>of Sanskrit Language &amp; Literature					    </a:t>
            </a:r>
            <a:r>
              <a:rPr lang="en-US" b="1" dirty="0" smtClean="0"/>
              <a:t>						 02Credits</a:t>
            </a:r>
            <a:endParaRPr lang="en-US" dirty="0"/>
          </a:p>
          <a:p>
            <a:pPr marL="914400" lvl="1" indent="-514350">
              <a:buFont typeface="+mj-lt"/>
              <a:buAutoNum type="alphaLcPeriod"/>
            </a:pPr>
            <a:r>
              <a:rPr lang="en-US" dirty="0"/>
              <a:t>Speculation of Sanskrit Language: Sanskrit Phonology, Sanskrit Morphology, Sanskrit Semantics, Sanskrit Phonetics, Sanskrit as a Member of Indo-Iranian Group</a:t>
            </a:r>
          </a:p>
          <a:p>
            <a:pPr marL="914400" lvl="1" indent="-514350">
              <a:buFont typeface="+mj-lt"/>
              <a:buAutoNum type="alphaLcPeriod"/>
            </a:pPr>
            <a:r>
              <a:rPr lang="en-US" dirty="0"/>
              <a:t>History of Technical Literature: Dramaturgy, Medical Science, Political Science, Music, Art of Theft in Ancient India</a:t>
            </a:r>
            <a:r>
              <a:rPr lang="en-US" dirty="0" smtClean="0"/>
              <a:t>.</a:t>
            </a:r>
            <a:endParaRPr lang="en-US" dirty="0"/>
          </a:p>
          <a:p>
            <a:pPr lvl="0">
              <a:buNone/>
            </a:pPr>
            <a:r>
              <a:rPr lang="en-US" b="1" dirty="0" smtClean="0"/>
              <a:t>2. Primary </a:t>
            </a:r>
            <a:r>
              <a:rPr lang="en-US" b="1" dirty="0"/>
              <a:t>Text Reading 								     </a:t>
            </a:r>
            <a:r>
              <a:rPr lang="en-US" b="1" dirty="0" smtClean="0"/>
              <a:t>					02 </a:t>
            </a:r>
            <a:r>
              <a:rPr lang="en-US" b="1" dirty="0"/>
              <a:t>Credits</a:t>
            </a:r>
            <a:endParaRPr lang="en-US" dirty="0"/>
          </a:p>
          <a:p>
            <a:pPr lvl="1">
              <a:buNone/>
            </a:pPr>
            <a:r>
              <a:rPr lang="en-US" i="1" dirty="0" smtClean="0"/>
              <a:t>1. </a:t>
            </a:r>
            <a:r>
              <a:rPr lang="en-US" i="1" dirty="0" err="1" smtClean="0"/>
              <a:t>Śrīmadbhagbadgīta</a:t>
            </a:r>
            <a:r>
              <a:rPr lang="en-US" dirty="0" smtClean="0"/>
              <a:t> </a:t>
            </a:r>
            <a:r>
              <a:rPr lang="en-US" dirty="0"/>
              <a:t>(1</a:t>
            </a:r>
            <a:r>
              <a:rPr lang="en-US" baseline="30000" dirty="0"/>
              <a:t>st</a:t>
            </a:r>
            <a:r>
              <a:rPr lang="en-US" dirty="0"/>
              <a:t> &amp; 2</a:t>
            </a:r>
            <a:r>
              <a:rPr lang="en-US" baseline="30000" dirty="0"/>
              <a:t>nd</a:t>
            </a:r>
            <a:r>
              <a:rPr lang="en-US" dirty="0"/>
              <a:t> Chapter)</a:t>
            </a:r>
          </a:p>
          <a:p>
            <a:pPr lvl="1">
              <a:buNone/>
            </a:pPr>
            <a:r>
              <a:rPr lang="en-US" dirty="0" smtClean="0"/>
              <a:t>2. Selections </a:t>
            </a:r>
            <a:r>
              <a:rPr lang="en-US" dirty="0"/>
              <a:t>from </a:t>
            </a:r>
            <a:r>
              <a:rPr lang="en-US" i="1" dirty="0" err="1"/>
              <a:t>Meghaduta</a:t>
            </a:r>
            <a:r>
              <a:rPr lang="en-US" dirty="0"/>
              <a:t> (First 5 </a:t>
            </a:r>
            <a:r>
              <a:rPr lang="en-US" dirty="0" err="1"/>
              <a:t>Ślokas</a:t>
            </a:r>
            <a:r>
              <a:rPr lang="en-US" dirty="0"/>
              <a:t> from </a:t>
            </a:r>
            <a:r>
              <a:rPr lang="en-US" i="1" dirty="0" err="1"/>
              <a:t>Pūrvamegha</a:t>
            </a:r>
            <a:r>
              <a:rPr lang="en-US" dirty="0"/>
              <a:t> &amp; First 5 </a:t>
            </a:r>
            <a:r>
              <a:rPr lang="en-US" dirty="0" err="1"/>
              <a:t>Ślokas</a:t>
            </a:r>
            <a:r>
              <a:rPr lang="en-US" dirty="0"/>
              <a:t> from </a:t>
            </a:r>
            <a:r>
              <a:rPr lang="en-US" i="1" dirty="0" err="1"/>
              <a:t>Uttaramegha</a:t>
            </a:r>
            <a:r>
              <a:rPr lang="en-US" dirty="0"/>
              <a:t>)</a:t>
            </a:r>
          </a:p>
          <a:p>
            <a:pPr lvl="1">
              <a:buNone/>
            </a:pPr>
            <a:r>
              <a:rPr lang="en-US" i="1" dirty="0" smtClean="0"/>
              <a:t>3. </a:t>
            </a:r>
            <a:r>
              <a:rPr lang="en-US" i="1" dirty="0" err="1" smtClean="0"/>
              <a:t>Hitopodesha</a:t>
            </a:r>
            <a:r>
              <a:rPr lang="en-US" dirty="0" smtClean="0"/>
              <a:t> </a:t>
            </a:r>
            <a:r>
              <a:rPr lang="en-US" dirty="0"/>
              <a:t>(</a:t>
            </a:r>
            <a:r>
              <a:rPr lang="en-US" i="1" dirty="0" err="1"/>
              <a:t>Mitrabheda</a:t>
            </a:r>
            <a:r>
              <a:rPr lang="en-US" dirty="0"/>
              <a:t> Only</a:t>
            </a:r>
            <a:r>
              <a:rPr lang="en-US" dirty="0" smtClean="0"/>
              <a:t>)</a:t>
            </a:r>
            <a:endParaRPr lang="en-US" dirty="0"/>
          </a:p>
          <a:p>
            <a:pPr lvl="1">
              <a:buNone/>
            </a:pPr>
            <a:r>
              <a:rPr lang="en-US" dirty="0"/>
              <a:t>(</a:t>
            </a:r>
            <a:r>
              <a:rPr lang="en-US" dirty="0" smtClean="0"/>
              <a:t>The </a:t>
            </a:r>
            <a:r>
              <a:rPr lang="en-US" dirty="0"/>
              <a:t>final list of reading will be distributed by the course instructor in the first week of the semester</a:t>
            </a:r>
            <a:r>
              <a:rPr lang="en-US" dirty="0" smtClean="0"/>
              <a:t>)</a:t>
            </a:r>
            <a:r>
              <a:rPr lang="en-US" dirty="0"/>
              <a:t> </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33600"/>
            <a:ext cx="8229600" cy="1143000"/>
          </a:xfrm>
        </p:spPr>
        <p:txBody>
          <a:bodyPr>
            <a:noAutofit/>
          </a:bodyPr>
          <a:lstStyle/>
          <a:p>
            <a:r>
              <a:rPr lang="en-US" sz="2800" dirty="0"/>
              <a:t>SYLLABUS</a:t>
            </a:r>
            <a:br>
              <a:rPr lang="en-US" sz="2800" dirty="0"/>
            </a:br>
            <a:r>
              <a:rPr lang="en-US" sz="2800" dirty="0"/>
              <a:t>Of</a:t>
            </a:r>
            <a:br>
              <a:rPr lang="en-US" sz="2800" dirty="0"/>
            </a:br>
            <a:r>
              <a:rPr lang="en-US" sz="2800" dirty="0"/>
              <a:t> </a:t>
            </a:r>
            <a:r>
              <a:rPr lang="en-US" sz="2800" b="1" dirty="0"/>
              <a:t>Open course in </a:t>
            </a:r>
            <a:r>
              <a:rPr lang="en-US" sz="2800" b="1" dirty="0">
                <a:solidFill>
                  <a:srgbClr val="FF0000"/>
                </a:solidFill>
              </a:rPr>
              <a:t>Sociology</a:t>
            </a:r>
            <a:r>
              <a:rPr lang="en-US" sz="2800" dirty="0"/>
              <a:t> under CBCS from the Academic Session 2017-18 for the </a:t>
            </a:r>
            <a:r>
              <a:rPr lang="en-US" sz="2800" b="1" dirty="0"/>
              <a:t>Semester-II</a:t>
            </a:r>
            <a:r>
              <a:rPr lang="en-US" sz="2800" dirty="0"/>
              <a:t/>
            </a:r>
            <a:br>
              <a:rPr lang="en-US" sz="2800" dirty="0"/>
            </a:br>
            <a:r>
              <a:rPr lang="en-US" sz="2800" dirty="0"/>
              <a:t> </a:t>
            </a:r>
            <a:br>
              <a:rPr lang="en-US" sz="2800" dirty="0"/>
            </a:br>
            <a:r>
              <a:rPr lang="en-US" sz="2800" dirty="0"/>
              <a:t> </a:t>
            </a:r>
            <a:br>
              <a:rPr lang="en-US" sz="2800" dirty="0"/>
            </a:br>
            <a:r>
              <a:rPr lang="en-US" sz="2800" dirty="0"/>
              <a:t>Course Code &amp; Title--2.4: Society, Culture &amp; Social Relationship</a:t>
            </a:r>
            <a:br>
              <a:rPr lang="en-US" sz="2800" dirty="0"/>
            </a:br>
            <a:r>
              <a:rPr lang="en-US" sz="2800" dirty="0"/>
              <a:t> </a:t>
            </a:r>
            <a:br>
              <a:rPr lang="en-US" sz="2800" dirty="0"/>
            </a:br>
            <a:r>
              <a:rPr lang="en-US" sz="2800" dirty="0"/>
              <a:t>Total Credit: 04                                                                   Full Marks: 100(Th.=80+Pract.=20)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324600"/>
          </a:xfrm>
        </p:spPr>
        <p:txBody>
          <a:bodyPr>
            <a:normAutofit fontScale="85000" lnSpcReduction="20000"/>
          </a:bodyPr>
          <a:lstStyle/>
          <a:p>
            <a:pPr marL="514350" lvl="0" indent="-514350">
              <a:buFont typeface="+mj-lt"/>
              <a:buAutoNum type="arabicPeriod"/>
            </a:pPr>
            <a:r>
              <a:rPr lang="en-US" dirty="0"/>
              <a:t>Approaches in the study of society ; Origin &amp; development of </a:t>
            </a:r>
            <a:r>
              <a:rPr lang="en-US" dirty="0" smtClean="0"/>
              <a:t>society</a:t>
            </a:r>
            <a:endParaRPr lang="en-US" dirty="0"/>
          </a:p>
          <a:p>
            <a:pPr marL="514350" lvl="0" indent="-514350">
              <a:buFont typeface="+mj-lt"/>
              <a:buAutoNum type="arabicPeriod"/>
            </a:pPr>
            <a:r>
              <a:rPr lang="en-US" dirty="0"/>
              <a:t>Indian Society and </a:t>
            </a:r>
            <a:r>
              <a:rPr lang="en-US" dirty="0" smtClean="0"/>
              <a:t>Culture</a:t>
            </a:r>
            <a:endParaRPr lang="en-US" dirty="0"/>
          </a:p>
          <a:p>
            <a:pPr marL="514350" lvl="0" indent="-514350">
              <a:buFont typeface="+mj-lt"/>
              <a:buAutoNum type="arabicPeriod"/>
            </a:pPr>
            <a:r>
              <a:rPr lang="en-US" dirty="0"/>
              <a:t>Institution : Family and </a:t>
            </a:r>
            <a:r>
              <a:rPr lang="en-US" dirty="0" smtClean="0"/>
              <a:t>marriage</a:t>
            </a:r>
            <a:endParaRPr lang="en-US" dirty="0"/>
          </a:p>
          <a:p>
            <a:pPr marL="514350" lvl="0" indent="-514350">
              <a:buFont typeface="+mj-lt"/>
              <a:buAutoNum type="arabicPeriod"/>
            </a:pPr>
            <a:r>
              <a:rPr lang="en-US" dirty="0"/>
              <a:t>Role of Religion in </a:t>
            </a:r>
            <a:r>
              <a:rPr lang="en-US" dirty="0" smtClean="0"/>
              <a:t>Society</a:t>
            </a:r>
            <a:endParaRPr lang="en-US" dirty="0"/>
          </a:p>
          <a:p>
            <a:pPr marL="514350" lvl="0" indent="-514350">
              <a:buFont typeface="+mj-lt"/>
              <a:buAutoNum type="arabicPeriod"/>
            </a:pPr>
            <a:r>
              <a:rPr lang="en-US" dirty="0"/>
              <a:t>Social Stratification &amp; Social mobility: Nature of discrimination in </a:t>
            </a:r>
            <a:r>
              <a:rPr lang="en-US" dirty="0" smtClean="0"/>
              <a:t>society</a:t>
            </a:r>
            <a:endParaRPr lang="en-US" dirty="0"/>
          </a:p>
          <a:p>
            <a:pPr marL="514350" lvl="0" indent="-514350">
              <a:buFont typeface="+mj-lt"/>
              <a:buAutoNum type="arabicPeriod"/>
            </a:pPr>
            <a:r>
              <a:rPr lang="en-US" dirty="0"/>
              <a:t>Agencies of Social control: Education </a:t>
            </a:r>
          </a:p>
          <a:p>
            <a:pPr marL="514350" lvl="0" indent="-514350">
              <a:buFont typeface="+mj-lt"/>
              <a:buAutoNum type="arabicPeriod"/>
            </a:pPr>
            <a:r>
              <a:rPr lang="en-US" dirty="0"/>
              <a:t>(a) Culture  and its meaning, Elements of Culture: Symbolic and Non- Symbolic </a:t>
            </a:r>
            <a:r>
              <a:rPr lang="en-US" dirty="0" smtClean="0"/>
              <a:t>dimensions</a:t>
            </a:r>
            <a:endParaRPr lang="en-US" dirty="0"/>
          </a:p>
          <a:p>
            <a:pPr marL="514350" indent="-514350">
              <a:buNone/>
            </a:pPr>
            <a:r>
              <a:rPr lang="en-US" dirty="0" smtClean="0"/>
              <a:t>	(</a:t>
            </a:r>
            <a:r>
              <a:rPr lang="en-US" dirty="0"/>
              <a:t>b) Multiculturalism, Cultural integration, Culture Society &amp; </a:t>
            </a:r>
            <a:r>
              <a:rPr lang="en-US" dirty="0" smtClean="0"/>
              <a:t>Change</a:t>
            </a:r>
          </a:p>
          <a:p>
            <a:pPr marL="514350" indent="-514350">
              <a:buNone/>
            </a:pPr>
            <a:r>
              <a:rPr lang="en-US" dirty="0" smtClean="0"/>
              <a:t>8.	Indian </a:t>
            </a:r>
            <a:r>
              <a:rPr lang="en-US" dirty="0"/>
              <a:t>Culture &amp; Cultural </a:t>
            </a:r>
            <a:r>
              <a:rPr lang="en-US" dirty="0" smtClean="0"/>
              <a:t>Globalization</a:t>
            </a:r>
            <a:endParaRPr lang="en-US" dirty="0"/>
          </a:p>
          <a:p>
            <a:pPr marL="514350" lvl="0" indent="-514350">
              <a:buAutoNum type="arabicPeriod" startAt="9"/>
            </a:pPr>
            <a:r>
              <a:rPr lang="en-US" smtClean="0"/>
              <a:t>Cultural </a:t>
            </a:r>
            <a:r>
              <a:rPr lang="en-US" dirty="0"/>
              <a:t>Construction of Gender, Gender </a:t>
            </a:r>
            <a:r>
              <a:rPr lang="en-US"/>
              <a:t>and </a:t>
            </a:r>
            <a:r>
              <a:rPr lang="en-US" smtClean="0"/>
              <a:t>sexuality</a:t>
            </a:r>
            <a:endParaRPr lang="en-US" dirty="0" smtClean="0"/>
          </a:p>
          <a:p>
            <a:pPr marL="514350" lvl="0" indent="-514350">
              <a:buAutoNum type="arabicPeriod" startAt="9"/>
            </a:pPr>
            <a:r>
              <a:rPr lang="en-US" smtClean="0"/>
              <a:t>Popular </a:t>
            </a:r>
            <a:r>
              <a:rPr lang="en-US" dirty="0"/>
              <a:t>Culture, Films, </a:t>
            </a:r>
            <a:r>
              <a:rPr lang="en-US" dirty="0" smtClean="0"/>
              <a:t>Music</a:t>
            </a:r>
            <a:endParaRPr lang="en-US" dirty="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t>
            </a:r>
            <a:br>
              <a:rPr lang="en-US" dirty="0"/>
            </a:br>
            <a:r>
              <a:rPr lang="en-US" b="1" dirty="0"/>
              <a:t>Content </a:t>
            </a:r>
            <a:r>
              <a:rPr lang="en-US" dirty="0"/>
              <a:t/>
            </a:r>
            <a:br>
              <a:rPr lang="en-US" dirty="0"/>
            </a:br>
            <a:r>
              <a:rPr lang="en-US" b="1" dirty="0"/>
              <a:t>Theory (75 per cent of the total </a:t>
            </a:r>
            <a:r>
              <a:rPr lang="en-US" b="1" dirty="0" err="1"/>
              <a:t>weightage</a:t>
            </a:r>
            <a:r>
              <a:rPr lang="en-US" b="1" dirty="0"/>
              <a:t>)</a:t>
            </a:r>
            <a:r>
              <a:rPr lang="en-US" dirty="0"/>
              <a:t/>
            </a:r>
            <a:br>
              <a:rPr lang="en-US" dirty="0"/>
            </a:br>
            <a:endParaRPr lang="en-US" dirty="0"/>
          </a:p>
        </p:txBody>
      </p:sp>
      <p:sp>
        <p:nvSpPr>
          <p:cNvPr id="3" name="Content Placeholder 2"/>
          <p:cNvSpPr>
            <a:spLocks noGrp="1"/>
          </p:cNvSpPr>
          <p:nvPr>
            <p:ph idx="1"/>
          </p:nvPr>
        </p:nvSpPr>
        <p:spPr>
          <a:xfrm>
            <a:off x="457200" y="1981200"/>
            <a:ext cx="8229600" cy="4525963"/>
          </a:xfrm>
        </p:spPr>
        <p:txBody>
          <a:bodyPr>
            <a:normAutofit fontScale="77500" lnSpcReduction="20000"/>
          </a:bodyPr>
          <a:lstStyle/>
          <a:p>
            <a:pPr marL="514350" lvl="0" indent="-514350">
              <a:buFont typeface="+mj-lt"/>
              <a:buAutoNum type="alphaUcPeriod"/>
            </a:pPr>
            <a:r>
              <a:rPr lang="en-US" dirty="0"/>
              <a:t>Definition and Scope of Lifelong Learning; Development of the concept of Lifelong Learning; Changing Concepts and Meanings of Adult Education: From eradication of illiteracy to lifelong learning</a:t>
            </a:r>
            <a:r>
              <a:rPr lang="en-US" dirty="0" smtClean="0"/>
              <a:t>.</a:t>
            </a:r>
            <a:endParaRPr lang="en-US" dirty="0"/>
          </a:p>
          <a:p>
            <a:pPr marL="514350" lvl="0" indent="-514350">
              <a:buFont typeface="+mj-lt"/>
              <a:buAutoNum type="alphaUcPeriod"/>
            </a:pPr>
            <a:r>
              <a:rPr lang="en-US" dirty="0"/>
              <a:t>The ‘knowledge society’ and lifelong learning: An </a:t>
            </a:r>
            <a:r>
              <a:rPr lang="en-US" dirty="0" smtClean="0"/>
              <a:t>introduction</a:t>
            </a:r>
            <a:endParaRPr lang="en-US" dirty="0"/>
          </a:p>
          <a:p>
            <a:pPr marL="514350" lvl="0" indent="-514350">
              <a:buFont typeface="+mj-lt"/>
              <a:buAutoNum type="alphaUcPeriod"/>
            </a:pPr>
            <a:r>
              <a:rPr lang="en-US" dirty="0"/>
              <a:t>The impact of globalization on education </a:t>
            </a:r>
            <a:r>
              <a:rPr lang="en-US" dirty="0" smtClean="0"/>
              <a:t>systems</a:t>
            </a:r>
            <a:endParaRPr lang="en-US" dirty="0"/>
          </a:p>
          <a:p>
            <a:pPr marL="514350" lvl="0" indent="-514350">
              <a:buFont typeface="+mj-lt"/>
              <a:buAutoNum type="alphaUcPeriod"/>
            </a:pPr>
            <a:r>
              <a:rPr lang="en-US" dirty="0"/>
              <a:t>Lifelong learning traditions in the European countries – education in the welfare </a:t>
            </a:r>
            <a:r>
              <a:rPr lang="en-US" dirty="0" smtClean="0"/>
              <a:t>state</a:t>
            </a:r>
            <a:endParaRPr lang="en-US" dirty="0"/>
          </a:p>
          <a:p>
            <a:pPr marL="514350" lvl="0" indent="-514350">
              <a:buFont typeface="+mj-lt"/>
              <a:buAutoNum type="alphaUcPeriod"/>
            </a:pPr>
            <a:r>
              <a:rPr lang="en-US" dirty="0"/>
              <a:t>Re-conceptualizing lifelong learning for Sustainable </a:t>
            </a:r>
            <a:r>
              <a:rPr lang="en-US" dirty="0" smtClean="0"/>
              <a:t>Development</a:t>
            </a:r>
            <a:endParaRPr lang="en-US" dirty="0"/>
          </a:p>
          <a:p>
            <a:pPr marL="514350" lvl="0" indent="-514350">
              <a:buFont typeface="+mj-lt"/>
              <a:buAutoNum type="alphaUcPeriod"/>
            </a:pPr>
            <a:r>
              <a:rPr lang="en-US" dirty="0"/>
              <a:t>Higher Education as a lifelong investment: the policies and reforms in India</a:t>
            </a:r>
          </a:p>
          <a:p>
            <a:pPr marL="514350" indent="-514350">
              <a:buNone/>
            </a:pPr>
            <a:endParaRPr lang="en-US" dirty="0"/>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1981200" y="0"/>
          <a:ext cx="5334000" cy="6903458"/>
        </p:xfrm>
        <a:graphic>
          <a:graphicData uri="http://schemas.openxmlformats.org/presentationml/2006/ole">
            <p:oleObj spid="_x0000_s1026" name="PDF" r:id="rId3" imgW="0" imgH="0" progId="FoxitReader.Document">
              <p:embed/>
            </p:oleObj>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0"/>
            <a:ext cx="8229600" cy="923330"/>
          </a:xfrm>
          <a:prstGeom prst="rect">
            <a:avLst/>
          </a:prstGeom>
          <a:noFill/>
        </p:spPr>
        <p:txBody>
          <a:bodyPr wrap="square" rtlCol="0">
            <a:spAutoFit/>
          </a:bodyPr>
          <a:lstStyle/>
          <a:p>
            <a:pPr algn="ctr"/>
            <a:r>
              <a:rPr lang="en-US" b="1" dirty="0" smtClean="0"/>
              <a:t>Political Science</a:t>
            </a:r>
          </a:p>
          <a:p>
            <a:pPr algn="ctr"/>
            <a:r>
              <a:rPr lang="en-US" b="1" dirty="0" smtClean="0"/>
              <a:t>Course Name: Society, Politics and Governance: Indian Perspectives</a:t>
            </a:r>
            <a:endParaRPr lang="en-US" dirty="0" smtClean="0"/>
          </a:p>
          <a:p>
            <a:pPr algn="ctr"/>
            <a:r>
              <a:rPr lang="en-US" b="1" dirty="0" smtClean="0"/>
              <a:t>    Course No. 2.1</a:t>
            </a:r>
            <a:endParaRPr lang="en-US" dirty="0" smtClean="0"/>
          </a:p>
        </p:txBody>
      </p:sp>
      <p:graphicFrame>
        <p:nvGraphicFramePr>
          <p:cNvPr id="7" name="Table 6"/>
          <p:cNvGraphicFramePr>
            <a:graphicFrameLocks noGrp="1"/>
          </p:cNvGraphicFramePr>
          <p:nvPr/>
        </p:nvGraphicFramePr>
        <p:xfrm>
          <a:off x="0" y="914400"/>
          <a:ext cx="9144000" cy="6019800"/>
        </p:xfrm>
        <a:graphic>
          <a:graphicData uri="http://schemas.openxmlformats.org/drawingml/2006/table">
            <a:tbl>
              <a:tblPr firstRow="1" bandRow="1">
                <a:tableStyleId>{5C22544A-7EE6-4342-B048-85BDC9FD1C3A}</a:tableStyleId>
              </a:tblPr>
              <a:tblGrid>
                <a:gridCol w="4572000"/>
                <a:gridCol w="4572000"/>
              </a:tblGrid>
              <a:tr h="370840">
                <a:tc>
                  <a:txBody>
                    <a:bodyPr/>
                    <a:lstStyle/>
                    <a:p>
                      <a:pPr marL="0" marR="0">
                        <a:lnSpc>
                          <a:spcPct val="115000"/>
                        </a:lnSpc>
                        <a:spcBef>
                          <a:spcPts val="0"/>
                        </a:spcBef>
                        <a:spcAft>
                          <a:spcPts val="0"/>
                        </a:spcAft>
                      </a:pPr>
                      <a:r>
                        <a:rPr lang="en-US" sz="1400" b="1" dirty="0">
                          <a:latin typeface="Times New Roman"/>
                          <a:ea typeface="Calibri"/>
                          <a:cs typeface="Times New Roman"/>
                        </a:rPr>
                        <a:t>Topic</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Number of Lectures</a:t>
                      </a:r>
                      <a:endParaRPr lang="en-US" sz="1100" dirty="0">
                        <a:latin typeface="Calibri"/>
                        <a:ea typeface="Calibri"/>
                        <a:cs typeface="Times New Roman"/>
                      </a:endParaRPr>
                    </a:p>
                  </a:txBody>
                  <a:tcPr marL="68580" marR="68580" marT="0" marB="0"/>
                </a:tc>
              </a:tr>
              <a:tr h="370840">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1. Fundamental </a:t>
                      </a:r>
                      <a:r>
                        <a:rPr lang="en-US" sz="1400" dirty="0">
                          <a:latin typeface="Times New Roman"/>
                          <a:ea typeface="Calibri"/>
                          <a:cs typeface="Times New Roman"/>
                        </a:rPr>
                        <a:t>Rights and Duties: Constitutional Safeguards to Indian citizens.</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dirty="0">
                          <a:latin typeface="Calibri"/>
                          <a:ea typeface="Calibri"/>
                          <a:cs typeface="Times New Roman"/>
                        </a:rPr>
                        <a:t>2</a:t>
                      </a:r>
                      <a:endParaRPr lang="en-US" sz="1100" dirty="0">
                        <a:latin typeface="Calibri"/>
                        <a:ea typeface="Calibri"/>
                        <a:cs typeface="Times New Roman"/>
                      </a:endParaRPr>
                    </a:p>
                  </a:txBody>
                  <a:tcPr marL="68580" marR="68580" marT="0" marB="0"/>
                </a:tc>
              </a:tr>
              <a:tr h="370840">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2. Human </a:t>
                      </a:r>
                      <a:r>
                        <a:rPr lang="en-US" sz="1400" dirty="0">
                          <a:latin typeface="Times New Roman"/>
                          <a:ea typeface="Calibri"/>
                          <a:cs typeface="Times New Roman"/>
                        </a:rPr>
                        <a:t>Rights: Meaning and nature; Universal Declaration of Human Rights; Protection of Human Rights: Role of NHRC and WBHRC.</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dirty="0">
                          <a:latin typeface="Calibri"/>
                          <a:ea typeface="Calibri"/>
                          <a:cs typeface="Times New Roman"/>
                        </a:rPr>
                        <a:t>4</a:t>
                      </a:r>
                      <a:endParaRPr lang="en-US" sz="1100" dirty="0">
                        <a:latin typeface="Calibri"/>
                        <a:ea typeface="Calibri"/>
                        <a:cs typeface="Times New Roman"/>
                      </a:endParaRPr>
                    </a:p>
                  </a:txBody>
                  <a:tcPr marL="68580" marR="68580" marT="0" marB="0"/>
                </a:tc>
              </a:tr>
              <a:tr h="370840">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3. Gender </a:t>
                      </a:r>
                      <a:r>
                        <a:rPr lang="en-US" sz="1400" dirty="0">
                          <a:latin typeface="Times New Roman"/>
                          <a:ea typeface="Calibri"/>
                          <a:cs typeface="Times New Roman"/>
                        </a:rPr>
                        <a:t>Studies: Critical questions about sex and gender – debates on women question – key issues – gendered performance and power in a range of social spheres, i.e. economy, culture and media.</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6</a:t>
                      </a:r>
                      <a:endParaRPr lang="en-US" sz="1100">
                        <a:latin typeface="Calibri"/>
                        <a:ea typeface="Calibri"/>
                        <a:cs typeface="Times New Roman"/>
                      </a:endParaRPr>
                    </a:p>
                  </a:txBody>
                  <a:tcPr marL="68580" marR="68580" marT="0" marB="0"/>
                </a:tc>
              </a:tr>
              <a:tr h="370840">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4. Media </a:t>
                      </a:r>
                      <a:r>
                        <a:rPr lang="en-US" sz="1400" dirty="0">
                          <a:latin typeface="Times New Roman"/>
                          <a:ea typeface="Calibri"/>
                          <a:cs typeface="Times New Roman"/>
                        </a:rPr>
                        <a:t>Studies: Social and Political Communication in the age of Social Media; Role of corporate media houses.</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dirty="0">
                          <a:latin typeface="Calibri"/>
                          <a:ea typeface="Calibri"/>
                          <a:cs typeface="Times New Roman"/>
                        </a:rPr>
                        <a:t>6</a:t>
                      </a:r>
                      <a:endParaRPr lang="en-US" sz="1100" dirty="0">
                        <a:latin typeface="Calibri"/>
                        <a:ea typeface="Calibri"/>
                        <a:cs typeface="Times New Roman"/>
                      </a:endParaRPr>
                    </a:p>
                  </a:txBody>
                  <a:tcPr marL="68580" marR="68580" marT="0" marB="0"/>
                </a:tc>
              </a:tr>
              <a:tr h="370840">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5. Decentralized </a:t>
                      </a:r>
                      <a:r>
                        <a:rPr lang="en-US" sz="1400" dirty="0">
                          <a:latin typeface="Times New Roman"/>
                          <a:ea typeface="Calibri"/>
                          <a:cs typeface="Times New Roman"/>
                        </a:rPr>
                        <a:t>Governance in India: Role and Functions of urban and rural local governance with special reference to West Bengal.</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dirty="0">
                          <a:latin typeface="Calibri"/>
                          <a:ea typeface="Calibri"/>
                          <a:cs typeface="Times New Roman"/>
                        </a:rPr>
                        <a:t>4</a:t>
                      </a:r>
                      <a:endParaRPr lang="en-US" sz="1100" dirty="0">
                        <a:latin typeface="Calibri"/>
                        <a:ea typeface="Calibri"/>
                        <a:cs typeface="Times New Roman"/>
                      </a:endParaRPr>
                    </a:p>
                  </a:txBody>
                  <a:tcPr marL="68580" marR="68580" marT="0" marB="0"/>
                </a:tc>
              </a:tr>
              <a:tr h="370840">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6.  E-governance</a:t>
                      </a:r>
                      <a:r>
                        <a:rPr lang="en-US" sz="1400" dirty="0">
                          <a:latin typeface="Times New Roman"/>
                          <a:ea typeface="Calibri"/>
                          <a:cs typeface="Times New Roman"/>
                        </a:rPr>
                        <a:t>: Problems and Prospects in India.</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b="1" dirty="0">
                          <a:latin typeface="Calibri"/>
                          <a:ea typeface="Calibri"/>
                          <a:cs typeface="Times New Roman"/>
                        </a:rPr>
                        <a:t>4</a:t>
                      </a:r>
                      <a:endParaRPr lang="en-US" sz="1100" dirty="0">
                        <a:latin typeface="Calibri"/>
                        <a:ea typeface="Calibri"/>
                        <a:cs typeface="Times New Roman"/>
                      </a:endParaRPr>
                    </a:p>
                  </a:txBody>
                  <a:tcPr marL="68580" marR="68580" marT="0" marB="0"/>
                </a:tc>
              </a:tr>
              <a:tr h="370840">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7.  Politics </a:t>
                      </a:r>
                      <a:r>
                        <a:rPr lang="en-US" sz="1400" dirty="0">
                          <a:latin typeface="Times New Roman"/>
                          <a:ea typeface="Calibri"/>
                          <a:cs typeface="Times New Roman"/>
                        </a:rPr>
                        <a:t>of Identity:  </a:t>
                      </a:r>
                      <a:r>
                        <a:rPr lang="en-US" sz="1400" dirty="0" err="1">
                          <a:latin typeface="Times New Roman"/>
                          <a:ea typeface="Calibri"/>
                          <a:cs typeface="Times New Roman"/>
                        </a:rPr>
                        <a:t>Gorkhaland</a:t>
                      </a:r>
                      <a:r>
                        <a:rPr lang="en-US" sz="1400" dirty="0">
                          <a:latin typeface="Times New Roman"/>
                          <a:ea typeface="Calibri"/>
                          <a:cs typeface="Times New Roman"/>
                        </a:rPr>
                        <a:t>, </a:t>
                      </a:r>
                      <a:r>
                        <a:rPr lang="en-US" sz="1400" dirty="0" err="1">
                          <a:latin typeface="Times New Roman"/>
                          <a:ea typeface="Calibri"/>
                          <a:cs typeface="Times New Roman"/>
                        </a:rPr>
                        <a:t>Bodoland</a:t>
                      </a:r>
                      <a:r>
                        <a:rPr lang="en-US" sz="1400" dirty="0">
                          <a:latin typeface="Times New Roman"/>
                          <a:ea typeface="Calibri"/>
                          <a:cs typeface="Times New Roman"/>
                        </a:rPr>
                        <a:t> and Jharkhand movement.</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dirty="0">
                          <a:latin typeface="Calibri"/>
                          <a:ea typeface="Calibri"/>
                          <a:cs typeface="Times New Roman"/>
                        </a:rPr>
                        <a:t>5</a:t>
                      </a:r>
                      <a:endParaRPr lang="en-US" sz="1100" dirty="0">
                        <a:latin typeface="Calibri"/>
                        <a:ea typeface="Calibri"/>
                        <a:cs typeface="Times New Roman"/>
                      </a:endParaRPr>
                    </a:p>
                  </a:txBody>
                  <a:tcPr marL="68580" marR="68580" marT="0" marB="0"/>
                </a:tc>
              </a:tr>
              <a:tr h="370840">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8. Militancy </a:t>
                      </a:r>
                      <a:r>
                        <a:rPr lang="en-US" sz="1400" dirty="0">
                          <a:latin typeface="Times New Roman"/>
                          <a:ea typeface="Calibri"/>
                          <a:cs typeface="Times New Roman"/>
                        </a:rPr>
                        <a:t>and threat to State Security: U.L.F.A, K.L.O., N.S.C.N.</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dirty="0">
                          <a:latin typeface="Calibri"/>
                          <a:ea typeface="Calibri"/>
                          <a:cs typeface="Times New Roman"/>
                        </a:rPr>
                        <a:t>5</a:t>
                      </a:r>
                      <a:endParaRPr lang="en-US" sz="1100" dirty="0">
                        <a:latin typeface="Calibri"/>
                        <a:ea typeface="Calibri"/>
                        <a:cs typeface="Times New Roman"/>
                      </a:endParaRPr>
                    </a:p>
                  </a:txBody>
                  <a:tcPr marL="68580" marR="68580" marT="0" marB="0"/>
                </a:tc>
              </a:tr>
              <a:tr h="370840">
                <a:tc>
                  <a:txBody>
                    <a:bodyPr/>
                    <a:lstStyle/>
                    <a:p>
                      <a:pPr marL="342900" marR="0" lvl="0" indent="-342900" algn="just">
                        <a:lnSpc>
                          <a:spcPct val="115000"/>
                        </a:lnSpc>
                        <a:spcBef>
                          <a:spcPts val="0"/>
                        </a:spcBef>
                        <a:spcAft>
                          <a:spcPts val="0"/>
                        </a:spcAft>
                        <a:buFont typeface="+mj-lt"/>
                        <a:buNone/>
                      </a:pPr>
                      <a:r>
                        <a:rPr lang="en-US" sz="1400" dirty="0" smtClean="0">
                          <a:latin typeface="Times New Roman"/>
                          <a:ea typeface="Calibri"/>
                          <a:cs typeface="Times New Roman"/>
                        </a:rPr>
                        <a:t>9.  Tribes </a:t>
                      </a:r>
                      <a:r>
                        <a:rPr lang="en-US" sz="1400" dirty="0">
                          <a:latin typeface="Times New Roman"/>
                          <a:ea typeface="Calibri"/>
                          <a:cs typeface="Times New Roman"/>
                        </a:rPr>
                        <a:t>in India: Continuity and Change – Social, political and economic perspective.</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4</a:t>
                      </a:r>
                      <a:endParaRPr lang="en-US" sz="1100" dirty="0">
                        <a:latin typeface="Calibri"/>
                        <a:ea typeface="Calibri"/>
                        <a:cs typeface="Times New Roman"/>
                      </a:endParaRPr>
                    </a:p>
                  </a:txBody>
                  <a:tcPr marL="68580" marR="68580" marT="0" marB="0"/>
                </a:tc>
              </a:tr>
              <a:tr h="370840">
                <a:tc>
                  <a:txBody>
                    <a:bodyPr/>
                    <a:lstStyle/>
                    <a:p>
                      <a:pPr marL="342900" marR="0" lvl="0" indent="-342900" algn="just">
                        <a:lnSpc>
                          <a:spcPct val="115000"/>
                        </a:lnSpc>
                        <a:spcBef>
                          <a:spcPts val="0"/>
                        </a:spcBef>
                        <a:spcAft>
                          <a:spcPts val="0"/>
                        </a:spcAft>
                        <a:buFont typeface="+mj-lt"/>
                        <a:buNone/>
                      </a:pP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smtClean="0">
                          <a:latin typeface="Calibri"/>
                          <a:ea typeface="Calibri"/>
                          <a:cs typeface="Times New Roman"/>
                        </a:rPr>
                        <a:t>Total=20</a:t>
                      </a:r>
                      <a:endParaRPr lang="en-US" sz="1100" dirty="0">
                        <a:latin typeface="Calibri"/>
                        <a:ea typeface="Calibri"/>
                        <a:cs typeface="Times New Roman"/>
                      </a:endParaRPr>
                    </a:p>
                  </a:txBody>
                  <a:tcPr marL="68580" marR="68580" marT="0" marB="0"/>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0"/>
            <a:ext cx="8915400" cy="7294305"/>
          </a:xfrm>
          <a:prstGeom prst="rect">
            <a:avLst/>
          </a:prstGeom>
          <a:noFill/>
        </p:spPr>
        <p:txBody>
          <a:bodyPr wrap="square" rtlCol="0">
            <a:spAutoFit/>
          </a:bodyPr>
          <a:lstStyle/>
          <a:p>
            <a:r>
              <a:rPr lang="en-US" b="1" dirty="0" smtClean="0"/>
              <a:t>Suggested Books:-</a:t>
            </a:r>
            <a:endParaRPr lang="en-US" dirty="0" smtClean="0"/>
          </a:p>
          <a:p>
            <a:r>
              <a:rPr lang="en-US" dirty="0" smtClean="0"/>
              <a:t>1. </a:t>
            </a:r>
            <a:r>
              <a:rPr lang="en-US" b="1" dirty="0" smtClean="0"/>
              <a:t>E-Governance in India: Initiatives &amp; Issues, By R. P. </a:t>
            </a:r>
            <a:r>
              <a:rPr lang="en-US" b="1" dirty="0" err="1" smtClean="0"/>
              <a:t>Sinha</a:t>
            </a:r>
            <a:r>
              <a:rPr lang="en-US" b="1" dirty="0" smtClean="0"/>
              <a:t>, Concept Publishing Company, New Delhi.</a:t>
            </a:r>
          </a:p>
          <a:p>
            <a:r>
              <a:rPr lang="en-US" b="1" dirty="0" smtClean="0"/>
              <a:t> </a:t>
            </a:r>
          </a:p>
          <a:p>
            <a:r>
              <a:rPr lang="en-US" b="1" dirty="0" smtClean="0"/>
              <a:t>2. E-Government: From Vision to Implementation - A Practical Guide With Case Studies</a:t>
            </a:r>
          </a:p>
          <a:p>
            <a:r>
              <a:rPr lang="en-US" b="1" dirty="0" smtClean="0"/>
              <a:t>By </a:t>
            </a:r>
            <a:r>
              <a:rPr lang="en-US" b="1" dirty="0" err="1" smtClean="0"/>
              <a:t>Subhash</a:t>
            </a:r>
            <a:r>
              <a:rPr lang="en-US" b="1" dirty="0" smtClean="0"/>
              <a:t> </a:t>
            </a:r>
            <a:r>
              <a:rPr lang="en-US" b="1" dirty="0" err="1" smtClean="0"/>
              <a:t>Bhatnagar</a:t>
            </a:r>
            <a:r>
              <a:rPr lang="en-US" b="1" dirty="0" smtClean="0"/>
              <a:t>, Sage Publications, New Delhi.</a:t>
            </a:r>
          </a:p>
          <a:p>
            <a:r>
              <a:rPr lang="en-US" b="1" dirty="0" smtClean="0"/>
              <a:t> </a:t>
            </a:r>
          </a:p>
          <a:p>
            <a:r>
              <a:rPr lang="en-US" b="1" dirty="0" smtClean="0"/>
              <a:t>3. Fundamental Rights and Their Enforcement By </a:t>
            </a:r>
            <a:r>
              <a:rPr lang="en-US" b="1" dirty="0" err="1" smtClean="0"/>
              <a:t>Udai</a:t>
            </a:r>
            <a:r>
              <a:rPr lang="en-US" b="1" dirty="0" smtClean="0"/>
              <a:t> Raj </a:t>
            </a:r>
            <a:r>
              <a:rPr lang="en-US" b="1" dirty="0" err="1" smtClean="0"/>
              <a:t>Rai</a:t>
            </a:r>
            <a:r>
              <a:rPr lang="en-US" b="1" dirty="0" smtClean="0"/>
              <a:t>, PHI Learning Private Limited, New Delhi.</a:t>
            </a:r>
          </a:p>
          <a:p>
            <a:r>
              <a:rPr lang="en-US" b="1" dirty="0" smtClean="0"/>
              <a:t> </a:t>
            </a:r>
          </a:p>
          <a:p>
            <a:r>
              <a:rPr lang="en-US" b="1" dirty="0" smtClean="0"/>
              <a:t>4. Introduction to the Constitution of India, By </a:t>
            </a:r>
            <a:r>
              <a:rPr lang="en-US" b="1" u="sng" dirty="0" err="1" smtClean="0">
                <a:hlinkClick r:id="rId2"/>
              </a:rPr>
              <a:t>Durga</a:t>
            </a:r>
            <a:r>
              <a:rPr lang="en-US" b="1" u="sng" dirty="0" smtClean="0">
                <a:hlinkClick r:id="rId2"/>
              </a:rPr>
              <a:t> Das </a:t>
            </a:r>
            <a:r>
              <a:rPr lang="en-US" b="1" u="sng" dirty="0" err="1" smtClean="0">
                <a:hlinkClick r:id="rId2"/>
              </a:rPr>
              <a:t>Basu</a:t>
            </a:r>
            <a:r>
              <a:rPr lang="en-US" b="1" dirty="0" smtClean="0"/>
              <a:t>, </a:t>
            </a:r>
            <a:r>
              <a:rPr lang="en-US" b="1" u="sng" dirty="0" smtClean="0">
                <a:hlinkClick r:id="rId3"/>
              </a:rPr>
              <a:t>V. R. </a:t>
            </a:r>
            <a:r>
              <a:rPr lang="en-US" b="1" u="sng" dirty="0" err="1" smtClean="0">
                <a:hlinkClick r:id="rId3"/>
              </a:rPr>
              <a:t>Manohar</a:t>
            </a:r>
            <a:r>
              <a:rPr lang="en-US" b="1" dirty="0" smtClean="0"/>
              <a:t>, </a:t>
            </a:r>
            <a:r>
              <a:rPr lang="en-US" b="1" u="sng" dirty="0" err="1" smtClean="0">
                <a:hlinkClick r:id="rId4"/>
              </a:rPr>
              <a:t>Bhagabati</a:t>
            </a:r>
            <a:r>
              <a:rPr lang="en-US" b="1" u="sng" dirty="0" smtClean="0">
                <a:hlinkClick r:id="rId4"/>
              </a:rPr>
              <a:t> </a:t>
            </a:r>
            <a:r>
              <a:rPr lang="en-US" b="1" u="sng" dirty="0" err="1" smtClean="0">
                <a:hlinkClick r:id="rId4"/>
              </a:rPr>
              <a:t>Prosad</a:t>
            </a:r>
            <a:r>
              <a:rPr lang="en-US" b="1" u="sng" dirty="0" smtClean="0">
                <a:hlinkClick r:id="rId4"/>
              </a:rPr>
              <a:t> </a:t>
            </a:r>
            <a:r>
              <a:rPr lang="en-US" b="1" u="sng" dirty="0" err="1" smtClean="0">
                <a:hlinkClick r:id="rId4"/>
              </a:rPr>
              <a:t>Banerjee</a:t>
            </a:r>
            <a:r>
              <a:rPr lang="en-US" b="1" dirty="0" smtClean="0"/>
              <a:t>, </a:t>
            </a:r>
            <a:r>
              <a:rPr lang="en-US" b="1" u="sng" dirty="0" err="1" smtClean="0">
                <a:hlinkClick r:id="rId5"/>
              </a:rPr>
              <a:t>Shakeel</a:t>
            </a:r>
            <a:r>
              <a:rPr lang="en-US" b="1" u="sng" dirty="0" smtClean="0">
                <a:hlinkClick r:id="rId5"/>
              </a:rPr>
              <a:t> Ahmad Khan</a:t>
            </a:r>
            <a:r>
              <a:rPr lang="en-US" b="1" dirty="0" smtClean="0"/>
              <a:t>, Lexis </a:t>
            </a:r>
            <a:r>
              <a:rPr lang="en-US" b="1" dirty="0" err="1" smtClean="0"/>
              <a:t>Nexis</a:t>
            </a:r>
            <a:r>
              <a:rPr lang="en-US" b="1" dirty="0" smtClean="0"/>
              <a:t> </a:t>
            </a:r>
            <a:r>
              <a:rPr lang="en-US" b="1" dirty="0" err="1" smtClean="0"/>
              <a:t>Butterworths</a:t>
            </a:r>
            <a:r>
              <a:rPr lang="en-US" b="1" dirty="0" smtClean="0"/>
              <a:t> </a:t>
            </a:r>
            <a:r>
              <a:rPr lang="en-US" b="1" dirty="0" err="1" smtClean="0"/>
              <a:t>Wadhwa</a:t>
            </a:r>
            <a:r>
              <a:rPr lang="en-US" b="1" dirty="0" smtClean="0"/>
              <a:t> Nagpur.</a:t>
            </a:r>
          </a:p>
          <a:p>
            <a:r>
              <a:rPr lang="en-US" b="1" dirty="0" smtClean="0"/>
              <a:t>5. Human Rights in India: Issues and Perspectives, edited by </a:t>
            </a:r>
            <a:r>
              <a:rPr lang="en-US" b="1" dirty="0" err="1" smtClean="0"/>
              <a:t>Syed</a:t>
            </a:r>
            <a:r>
              <a:rPr lang="en-US" b="1" dirty="0" smtClean="0"/>
              <a:t> </a:t>
            </a:r>
            <a:r>
              <a:rPr lang="en-US" b="1" dirty="0" err="1" smtClean="0"/>
              <a:t>Mehartaj</a:t>
            </a:r>
            <a:r>
              <a:rPr lang="en-US" b="1" dirty="0" smtClean="0"/>
              <a:t> Begum, A.P.H. Publishing, New Delhi.</a:t>
            </a:r>
          </a:p>
          <a:p>
            <a:r>
              <a:rPr lang="en-US" b="1" dirty="0" smtClean="0"/>
              <a:t> </a:t>
            </a:r>
          </a:p>
          <a:p>
            <a:r>
              <a:rPr lang="en-US" b="1" dirty="0" smtClean="0"/>
              <a:t>6. National Human Rights Commission of India: Formation, Functioning, and Future Prospects, By </a:t>
            </a:r>
            <a:r>
              <a:rPr lang="en-US" b="1" dirty="0" err="1" smtClean="0"/>
              <a:t>Arun</a:t>
            </a:r>
            <a:r>
              <a:rPr lang="en-US" b="1" dirty="0" smtClean="0"/>
              <a:t> Ray, </a:t>
            </a:r>
            <a:r>
              <a:rPr lang="en-US" b="1" dirty="0" err="1" smtClean="0"/>
              <a:t>Khama</a:t>
            </a:r>
            <a:r>
              <a:rPr lang="en-US" b="1" dirty="0" smtClean="0"/>
              <a:t> Publishing, New Delhi.</a:t>
            </a:r>
          </a:p>
          <a:p>
            <a:r>
              <a:rPr lang="en-US" b="1" dirty="0" smtClean="0"/>
              <a:t> </a:t>
            </a:r>
          </a:p>
          <a:p>
            <a:r>
              <a:rPr lang="en-US" b="1" dirty="0" smtClean="0"/>
              <a:t>7.  </a:t>
            </a:r>
            <a:r>
              <a:rPr lang="en-US" b="1" dirty="0" err="1" smtClean="0"/>
              <a:t>Gorkhaland</a:t>
            </a:r>
            <a:r>
              <a:rPr lang="en-US" b="1" dirty="0" smtClean="0"/>
              <a:t> Movement: A Study in Ethnic Separatism By </a:t>
            </a:r>
            <a:r>
              <a:rPr lang="en-US" b="1" dirty="0" err="1" smtClean="0"/>
              <a:t>Amiya</a:t>
            </a:r>
            <a:r>
              <a:rPr lang="en-US" b="1" dirty="0" smtClean="0"/>
              <a:t> K. </a:t>
            </a:r>
            <a:r>
              <a:rPr lang="en-US" b="1" dirty="0" err="1" smtClean="0"/>
              <a:t>Samanta</a:t>
            </a:r>
            <a:r>
              <a:rPr lang="en-US" b="1" dirty="0" smtClean="0"/>
              <a:t>, APH Publishers, New Delhi.</a:t>
            </a:r>
          </a:p>
          <a:p>
            <a:r>
              <a:rPr lang="en-US" b="1" dirty="0" smtClean="0"/>
              <a:t> </a:t>
            </a:r>
          </a:p>
          <a:p>
            <a:r>
              <a:rPr lang="en-US" b="1" dirty="0" smtClean="0"/>
              <a:t>8. Small States Syndrome in India By </a:t>
            </a:r>
            <a:r>
              <a:rPr lang="en-US" b="1" dirty="0" err="1" smtClean="0"/>
              <a:t>Braja</a:t>
            </a:r>
            <a:r>
              <a:rPr lang="en-US" b="1" dirty="0" smtClean="0"/>
              <a:t> </a:t>
            </a:r>
            <a:r>
              <a:rPr lang="en-US" b="1" dirty="0" err="1" smtClean="0"/>
              <a:t>Bihārī</a:t>
            </a:r>
            <a:r>
              <a:rPr lang="en-US" b="1" dirty="0" smtClean="0"/>
              <a:t> </a:t>
            </a:r>
            <a:r>
              <a:rPr lang="en-US" b="1" dirty="0" err="1" smtClean="0"/>
              <a:t>Kumāra</a:t>
            </a:r>
            <a:r>
              <a:rPr lang="en-US" b="1" dirty="0" smtClean="0"/>
              <a:t>, Concept Publishing Company, New Delhi.</a:t>
            </a:r>
          </a:p>
          <a:p>
            <a:r>
              <a:rPr lang="en-US" b="1" dirty="0" smtClean="0"/>
              <a:t> </a:t>
            </a:r>
          </a:p>
          <a:p>
            <a:endParaRPr lang="en-US" b="1" dirty="0" smtClean="0"/>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97894"/>
            <a:ext cx="9144000" cy="7017306"/>
          </a:xfrm>
          <a:prstGeom prst="rect">
            <a:avLst/>
          </a:prstGeom>
          <a:noFill/>
        </p:spPr>
        <p:txBody>
          <a:bodyPr wrap="square" rtlCol="0">
            <a:spAutoFit/>
          </a:bodyPr>
          <a:lstStyle/>
          <a:p>
            <a:r>
              <a:rPr lang="en-US" b="1" dirty="0" smtClean="0"/>
              <a:t>9. </a:t>
            </a:r>
            <a:r>
              <a:rPr lang="en-US" b="1" dirty="0" err="1" smtClean="0"/>
              <a:t>Panchayati</a:t>
            </a:r>
            <a:r>
              <a:rPr lang="en-US" b="1" dirty="0" smtClean="0"/>
              <a:t> Raj in India: Theory &amp; Practice, By S. Rajneesh S.L. </a:t>
            </a:r>
            <a:r>
              <a:rPr lang="en-US" b="1" dirty="0" err="1" smtClean="0"/>
              <a:t>Goel</a:t>
            </a:r>
            <a:r>
              <a:rPr lang="en-US" b="1" dirty="0" smtClean="0"/>
              <a:t> , Deep and Deep Publications.</a:t>
            </a:r>
          </a:p>
          <a:p>
            <a:r>
              <a:rPr lang="en-US" b="1" dirty="0" smtClean="0"/>
              <a:t> </a:t>
            </a:r>
          </a:p>
          <a:p>
            <a:r>
              <a:rPr lang="en-US" b="1" dirty="0" smtClean="0"/>
              <a:t>10.  Dynamics of New </a:t>
            </a:r>
            <a:r>
              <a:rPr lang="en-US" b="1" dirty="0" err="1" smtClean="0"/>
              <a:t>Panchayati</a:t>
            </a:r>
            <a:r>
              <a:rPr lang="en-US" b="1" dirty="0" smtClean="0"/>
              <a:t> Raj System in India: Select states edited by </a:t>
            </a:r>
            <a:r>
              <a:rPr lang="en-US" b="1" dirty="0" err="1" smtClean="0"/>
              <a:t>Ganapathy</a:t>
            </a:r>
            <a:r>
              <a:rPr lang="en-US" b="1" dirty="0" smtClean="0"/>
              <a:t> </a:t>
            </a:r>
            <a:r>
              <a:rPr lang="en-US" b="1" dirty="0" err="1" smtClean="0"/>
              <a:t>Palanithurai</a:t>
            </a:r>
            <a:r>
              <a:rPr lang="en-US" b="1" dirty="0" smtClean="0"/>
              <a:t>, Concept Publishing, New Delhi.</a:t>
            </a:r>
          </a:p>
          <a:p>
            <a:r>
              <a:rPr lang="en-US" b="1" dirty="0" smtClean="0"/>
              <a:t> </a:t>
            </a:r>
          </a:p>
          <a:p>
            <a:r>
              <a:rPr lang="en-US" b="1" dirty="0" smtClean="0"/>
              <a:t>11.  Rethinking Women's and Gender Studies, edited by Catherine M. Orr, Ann Braithwaite, </a:t>
            </a:r>
            <a:r>
              <a:rPr lang="en-US" b="1" dirty="0" err="1" smtClean="0"/>
              <a:t>Routledge</a:t>
            </a:r>
            <a:r>
              <a:rPr lang="en-US" b="1" dirty="0" smtClean="0"/>
              <a:t>.</a:t>
            </a:r>
          </a:p>
          <a:p>
            <a:r>
              <a:rPr lang="en-US" b="1" dirty="0" smtClean="0"/>
              <a:t> </a:t>
            </a:r>
          </a:p>
          <a:p>
            <a:r>
              <a:rPr lang="en-US" b="1" dirty="0" smtClean="0"/>
              <a:t>12. 50 Key Concepts in Gender Studies By Jane </a:t>
            </a:r>
            <a:r>
              <a:rPr lang="en-US" b="1" dirty="0" err="1" smtClean="0"/>
              <a:t>Pilcher</a:t>
            </a:r>
            <a:r>
              <a:rPr lang="en-US" b="1" dirty="0" smtClean="0"/>
              <a:t>, Imelda </a:t>
            </a:r>
            <a:r>
              <a:rPr lang="en-US" b="1" dirty="0" err="1" smtClean="0"/>
              <a:t>Whelehan</a:t>
            </a:r>
            <a:r>
              <a:rPr lang="en-US" b="1" dirty="0" smtClean="0"/>
              <a:t>, Sage Publishers, New Delhi. </a:t>
            </a:r>
          </a:p>
          <a:p>
            <a:r>
              <a:rPr lang="en-US" b="1" dirty="0" smtClean="0"/>
              <a:t> </a:t>
            </a:r>
          </a:p>
          <a:p>
            <a:r>
              <a:rPr lang="en-US" b="1" dirty="0" smtClean="0"/>
              <a:t>13. State, Society, and Tribes: Issues in Post-colonial India by </a:t>
            </a:r>
            <a:r>
              <a:rPr lang="en-US" b="1" dirty="0" err="1" smtClean="0"/>
              <a:t>Virginius</a:t>
            </a:r>
            <a:r>
              <a:rPr lang="en-US" b="1" dirty="0" smtClean="0"/>
              <a:t> </a:t>
            </a:r>
            <a:r>
              <a:rPr lang="en-US" b="1" dirty="0" err="1" smtClean="0"/>
              <a:t>Xaxa</a:t>
            </a:r>
            <a:r>
              <a:rPr lang="en-US" b="1" dirty="0" smtClean="0"/>
              <a:t>, Pearson Longman.</a:t>
            </a:r>
          </a:p>
          <a:p>
            <a:r>
              <a:rPr lang="en-US" b="1" dirty="0" smtClean="0"/>
              <a:t> </a:t>
            </a:r>
          </a:p>
          <a:p>
            <a:r>
              <a:rPr lang="en-US" b="1" dirty="0" smtClean="0"/>
              <a:t>14.  Tribes of India: Ongoing Challenges edited by </a:t>
            </a:r>
            <a:r>
              <a:rPr lang="en-US" b="1" dirty="0" err="1" smtClean="0"/>
              <a:t>Rann</a:t>
            </a:r>
            <a:r>
              <a:rPr lang="en-US" b="1" dirty="0" smtClean="0"/>
              <a:t> Singh Mann, </a:t>
            </a:r>
            <a:r>
              <a:rPr lang="en-US" b="1" dirty="0" err="1" smtClean="0"/>
              <a:t>M.D.Publications</a:t>
            </a:r>
            <a:r>
              <a:rPr lang="en-US" b="1" dirty="0" smtClean="0"/>
              <a:t> Pvt. Ltd, New Delhi.</a:t>
            </a:r>
          </a:p>
          <a:p>
            <a:r>
              <a:rPr lang="en-US" b="1" dirty="0" smtClean="0"/>
              <a:t> </a:t>
            </a:r>
          </a:p>
          <a:p>
            <a:r>
              <a:rPr lang="en-US" b="1" dirty="0" smtClean="0"/>
              <a:t>15. </a:t>
            </a:r>
            <a:r>
              <a:rPr lang="en-US" b="1" dirty="0" err="1" smtClean="0"/>
              <a:t>Gorkhaland</a:t>
            </a:r>
            <a:r>
              <a:rPr lang="en-US" b="1" dirty="0" smtClean="0"/>
              <a:t>: The Dormant Volcano, By </a:t>
            </a:r>
            <a:r>
              <a:rPr lang="en-US" b="1" u="sng" dirty="0" err="1" smtClean="0">
                <a:hlinkClick r:id="rId2"/>
              </a:rPr>
              <a:t>Sumit</a:t>
            </a:r>
            <a:r>
              <a:rPr lang="en-US" b="1" u="sng" dirty="0" smtClean="0">
                <a:hlinkClick r:id="rId2"/>
              </a:rPr>
              <a:t> </a:t>
            </a:r>
            <a:r>
              <a:rPr lang="en-US" b="1" u="sng" dirty="0" err="1" smtClean="0">
                <a:hlinkClick r:id="rId2"/>
              </a:rPr>
              <a:t>Mukerji</a:t>
            </a:r>
            <a:r>
              <a:rPr lang="en-US" b="1" dirty="0" smtClean="0"/>
              <a:t>, A.P.H. Publishing Corporation, New Delhi. </a:t>
            </a:r>
          </a:p>
          <a:p>
            <a:r>
              <a:rPr lang="en-US" dirty="0" smtClean="0"/>
              <a:t>Top of Form</a:t>
            </a:r>
          </a:p>
          <a:p>
            <a:r>
              <a:rPr lang="en-US" dirty="0" smtClean="0"/>
              <a:t>Bottom of Form</a:t>
            </a:r>
          </a:p>
          <a:p>
            <a:r>
              <a:rPr lang="en-US" b="1" dirty="0" smtClean="0"/>
              <a:t> </a:t>
            </a:r>
          </a:p>
          <a:p>
            <a:r>
              <a:rPr lang="en-US" b="1" dirty="0" smtClean="0"/>
              <a:t> </a:t>
            </a:r>
          </a:p>
          <a:p>
            <a:r>
              <a:rPr lang="en-US" b="1" dirty="0" smtClean="0"/>
              <a:t> </a:t>
            </a:r>
          </a:p>
          <a:p>
            <a:r>
              <a:rPr lang="en-US" dirty="0" smtClean="0"/>
              <a:t> </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aphicFrame>
        <p:nvGraphicFramePr>
          <p:cNvPr id="2050" name="Object 2"/>
          <p:cNvGraphicFramePr>
            <a:graphicFrameLocks noChangeAspect="1"/>
          </p:cNvGraphicFramePr>
          <p:nvPr/>
        </p:nvGraphicFramePr>
        <p:xfrm>
          <a:off x="-10886" y="0"/>
          <a:ext cx="9154886" cy="6477000"/>
        </p:xfrm>
        <a:graphic>
          <a:graphicData uri="http://schemas.openxmlformats.org/presentationml/2006/ole">
            <p:oleObj spid="_x0000_s2050" name="PDF" r:id="rId3" imgW="0" imgH="0" progId="FoxitReader.Document">
              <p:embed/>
            </p:oleObj>
          </a:graphicData>
        </a:graphic>
      </p:graphicFrame>
      <p:sp>
        <p:nvSpPr>
          <p:cNvPr id="6" name="TextBox 5"/>
          <p:cNvSpPr txBox="1"/>
          <p:nvPr/>
        </p:nvSpPr>
        <p:spPr>
          <a:xfrm>
            <a:off x="1066800" y="228600"/>
            <a:ext cx="6172200" cy="369332"/>
          </a:xfrm>
          <a:prstGeom prst="rect">
            <a:avLst/>
          </a:prstGeom>
          <a:noFill/>
        </p:spPr>
        <p:txBody>
          <a:bodyPr wrap="square" rtlCol="0">
            <a:spAutoFit/>
          </a:bodyPr>
          <a:lstStyle/>
          <a:p>
            <a:pPr algn="ctr"/>
            <a:r>
              <a:rPr lang="en-US" b="1" dirty="0" smtClean="0"/>
              <a:t>Library And Information Science</a:t>
            </a:r>
            <a:endParaRPr lang="en-US" b="1"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aphicFrame>
        <p:nvGraphicFramePr>
          <p:cNvPr id="3074" name="Object 2"/>
          <p:cNvGraphicFramePr>
            <a:graphicFrameLocks noChangeAspect="1"/>
          </p:cNvGraphicFramePr>
          <p:nvPr/>
        </p:nvGraphicFramePr>
        <p:xfrm>
          <a:off x="0" y="0"/>
          <a:ext cx="9154886" cy="6477000"/>
        </p:xfrm>
        <a:graphic>
          <a:graphicData uri="http://schemas.openxmlformats.org/presentationml/2006/ole">
            <p:oleObj spid="_x0000_s3074" name="PDF" r:id="rId3" imgW="0" imgH="0" progId="FoxitReader.Document">
              <p:embed/>
            </p:oleObj>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aphicFrame>
        <p:nvGraphicFramePr>
          <p:cNvPr id="4098" name="Object 2"/>
          <p:cNvGraphicFramePr>
            <a:graphicFrameLocks noChangeAspect="1"/>
          </p:cNvGraphicFramePr>
          <p:nvPr/>
        </p:nvGraphicFramePr>
        <p:xfrm>
          <a:off x="-333999" y="152401"/>
          <a:ext cx="9477999" cy="6705600"/>
        </p:xfrm>
        <a:graphic>
          <a:graphicData uri="http://schemas.openxmlformats.org/presentationml/2006/ole">
            <p:oleObj spid="_x0000_s4098" name="PDF" r:id="rId3" imgW="0" imgH="0" progId="FoxitReader.Document">
              <p:embed/>
            </p:oleObj>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7571303"/>
          </a:xfrm>
          <a:prstGeom prst="rect">
            <a:avLst/>
          </a:prstGeom>
          <a:noFill/>
        </p:spPr>
        <p:txBody>
          <a:bodyPr wrap="square" rtlCol="0">
            <a:spAutoFit/>
          </a:bodyPr>
          <a:lstStyle/>
          <a:p>
            <a:endParaRPr lang="en-US" b="1" dirty="0" smtClean="0"/>
          </a:p>
          <a:p>
            <a:pPr algn="ctr"/>
            <a:r>
              <a:rPr lang="en-US" b="1" u="sng" dirty="0" smtClean="0">
                <a:solidFill>
                  <a:srgbClr val="FF0000"/>
                </a:solidFill>
              </a:rPr>
              <a:t>Rural Development</a:t>
            </a:r>
            <a:endParaRPr lang="en-US" b="1" dirty="0" smtClean="0">
              <a:solidFill>
                <a:srgbClr val="FF0000"/>
              </a:solidFill>
            </a:endParaRPr>
          </a:p>
          <a:p>
            <a:r>
              <a:rPr lang="en-US" b="1" dirty="0" smtClean="0"/>
              <a:t>MRS Second Semester   </a:t>
            </a:r>
            <a:endParaRPr lang="en-US" dirty="0" smtClean="0"/>
          </a:p>
          <a:p>
            <a:r>
              <a:rPr lang="en-US" b="1" dirty="0" smtClean="0"/>
              <a:t>MRS_201:  CBCS OPEN COURSE</a:t>
            </a:r>
            <a:endParaRPr lang="en-US" dirty="0" smtClean="0"/>
          </a:p>
          <a:p>
            <a:r>
              <a:rPr lang="en-US" b="1" dirty="0" smtClean="0"/>
              <a:t> </a:t>
            </a:r>
            <a:r>
              <a:rPr lang="en-US" b="1" u="sng" dirty="0" smtClean="0"/>
              <a:t>Paper Name :  Fundamentals of Rural Development  (100 Marks,  4 Credit)</a:t>
            </a:r>
            <a:endParaRPr lang="en-US" dirty="0" smtClean="0"/>
          </a:p>
          <a:p>
            <a:r>
              <a:rPr lang="en-US" b="1" u="sng" dirty="0" smtClean="0"/>
              <a:t> </a:t>
            </a:r>
            <a:endParaRPr lang="en-US" dirty="0" smtClean="0"/>
          </a:p>
          <a:p>
            <a:r>
              <a:rPr lang="en-US" b="1" u="sng" dirty="0" smtClean="0"/>
              <a:t>Unit – I: </a:t>
            </a:r>
            <a:r>
              <a:rPr lang="en-US" b="1" dirty="0" smtClean="0"/>
              <a:t> (2 Class Per Week 40 Marks) Faculty:  Professor </a:t>
            </a:r>
            <a:r>
              <a:rPr lang="en-US" b="1" dirty="0" err="1" smtClean="0"/>
              <a:t>Udaybhanu</a:t>
            </a:r>
            <a:r>
              <a:rPr lang="en-US" b="1" dirty="0" smtClean="0"/>
              <a:t> Bhattacharyya</a:t>
            </a:r>
            <a:endParaRPr lang="en-US" dirty="0" smtClean="0"/>
          </a:p>
          <a:p>
            <a:r>
              <a:rPr lang="en-US" dirty="0" smtClean="0"/>
              <a:t>A.   Basic Concept and Scope of Rural Development -</a:t>
            </a:r>
            <a:r>
              <a:rPr lang="en-US" b="1" dirty="0" smtClean="0"/>
              <a:t> </a:t>
            </a:r>
            <a:r>
              <a:rPr lang="en-US" dirty="0" smtClean="0"/>
              <a:t>Meaning of Rural areas, meaning of Development, definition of rural development, features of rural economy, scope of rural development.</a:t>
            </a:r>
          </a:p>
          <a:p>
            <a:r>
              <a:rPr lang="en-US" dirty="0" smtClean="0"/>
              <a:t>B.   Approaches to Rural Development - Broad front approach, </a:t>
            </a:r>
            <a:r>
              <a:rPr lang="en-US" dirty="0" err="1" smtClean="0"/>
              <a:t>Sectoral</a:t>
            </a:r>
            <a:r>
              <a:rPr lang="en-US" dirty="0" smtClean="0"/>
              <a:t> approach, Area approach, Target group approach, Integrated/ Holistic approach</a:t>
            </a:r>
          </a:p>
          <a:p>
            <a:r>
              <a:rPr lang="en-US" dirty="0" smtClean="0"/>
              <a:t>C.   </a:t>
            </a:r>
            <a:r>
              <a:rPr lang="en-US" dirty="0" err="1" smtClean="0"/>
              <a:t>Panchayati</a:t>
            </a:r>
            <a:r>
              <a:rPr lang="en-US" dirty="0" smtClean="0"/>
              <a:t> Raj and Rural Development -</a:t>
            </a:r>
            <a:r>
              <a:rPr lang="en-US" b="1" u="sng" dirty="0" smtClean="0"/>
              <a:t> </a:t>
            </a:r>
            <a:r>
              <a:rPr lang="en-US" dirty="0" smtClean="0"/>
              <a:t>Evolution of Local self – government during British period and post-independence period, </a:t>
            </a:r>
            <a:r>
              <a:rPr lang="en-US" dirty="0" err="1" smtClean="0"/>
              <a:t>Decentralisation</a:t>
            </a:r>
            <a:r>
              <a:rPr lang="en-US" dirty="0" smtClean="0"/>
              <a:t> of Power and </a:t>
            </a:r>
            <a:r>
              <a:rPr lang="en-US" dirty="0" err="1" smtClean="0"/>
              <a:t>Panchayati</a:t>
            </a:r>
            <a:r>
              <a:rPr lang="en-US" dirty="0" smtClean="0"/>
              <a:t> Raj, 73</a:t>
            </a:r>
            <a:r>
              <a:rPr lang="en-US" baseline="30000" dirty="0" smtClean="0"/>
              <a:t>rd</a:t>
            </a:r>
            <a:r>
              <a:rPr lang="en-US" dirty="0" smtClean="0"/>
              <a:t> Constitution Amendment Act, Issues of PRIs with reference to West Bengal.</a:t>
            </a:r>
          </a:p>
          <a:p>
            <a:r>
              <a:rPr lang="en-US" dirty="0" smtClean="0"/>
              <a:t>D.   Current Rural Development </a:t>
            </a:r>
            <a:r>
              <a:rPr lang="en-US" dirty="0" err="1" smtClean="0"/>
              <a:t>Programmes</a:t>
            </a:r>
            <a:r>
              <a:rPr lang="en-US" dirty="0" smtClean="0"/>
              <a:t> and Strategies - SGSY, MGNREGA, NRHM, PMGSY etc.</a:t>
            </a:r>
          </a:p>
          <a:p>
            <a:r>
              <a:rPr lang="en-US" b="1" u="sng" dirty="0" smtClean="0"/>
              <a:t>Unit- II:</a:t>
            </a:r>
            <a:r>
              <a:rPr lang="en-US" b="1" dirty="0" smtClean="0"/>
              <a:t> (1 Class Per week: 30 Marks) Faculty: Dr. </a:t>
            </a:r>
            <a:r>
              <a:rPr lang="en-US" b="1" dirty="0" err="1" smtClean="0"/>
              <a:t>Tapati</a:t>
            </a:r>
            <a:r>
              <a:rPr lang="en-US" b="1" dirty="0" smtClean="0"/>
              <a:t> </a:t>
            </a:r>
            <a:r>
              <a:rPr lang="en-US" b="1" dirty="0" err="1" smtClean="0"/>
              <a:t>Bhadra</a:t>
            </a:r>
            <a:r>
              <a:rPr lang="en-US" b="1" dirty="0" smtClean="0"/>
              <a:t> (</a:t>
            </a:r>
            <a:r>
              <a:rPr lang="en-US" b="1" dirty="0" err="1" smtClean="0"/>
              <a:t>Banerjee</a:t>
            </a:r>
            <a:r>
              <a:rPr lang="en-US" b="1" dirty="0" smtClean="0"/>
              <a:t>)</a:t>
            </a:r>
            <a:endParaRPr lang="en-US" dirty="0" smtClean="0"/>
          </a:p>
          <a:p>
            <a:r>
              <a:rPr lang="en-US" dirty="0" smtClean="0"/>
              <a:t>E.   Rural Development experiments in India and selected countries of the world -  Indian Scenario - </a:t>
            </a:r>
            <a:r>
              <a:rPr lang="en-US" dirty="0" err="1" smtClean="0"/>
              <a:t>Gandhian</a:t>
            </a:r>
            <a:r>
              <a:rPr lang="en-US" dirty="0" smtClean="0"/>
              <a:t> and Tagore’s Approaches </a:t>
            </a:r>
            <a:r>
              <a:rPr lang="en-US" dirty="0" err="1" smtClean="0"/>
              <a:t>toRural</a:t>
            </a:r>
            <a:r>
              <a:rPr lang="en-US" dirty="0" smtClean="0"/>
              <a:t> Development in India, Rural development Experiments in SAARC  Countries and Selected Developed Countries.</a:t>
            </a:r>
          </a:p>
          <a:p>
            <a:r>
              <a:rPr lang="en-US" dirty="0" smtClean="0"/>
              <a:t>F.     Livelihood issues of rural development- Concepts and elements of livelihood and its framework, Sustainable livelihood principles, Related Government Interventions.</a:t>
            </a:r>
          </a:p>
          <a:p>
            <a:r>
              <a:rPr lang="en-US" dirty="0" smtClean="0"/>
              <a:t>G.   Sponsored Rural Development Experiments in different countries for livelihood promotion- funded by International agencies.</a:t>
            </a:r>
          </a:p>
          <a:p>
            <a:r>
              <a:rPr lang="en-US" b="1" u="sng" dirty="0" smtClean="0"/>
              <a:t> </a:t>
            </a:r>
            <a:endParaRPr lang="en-US" dirty="0" smtClean="0"/>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304800"/>
            <a:ext cx="8229600" cy="7017306"/>
          </a:xfrm>
          <a:prstGeom prst="rect">
            <a:avLst/>
          </a:prstGeom>
          <a:noFill/>
        </p:spPr>
        <p:txBody>
          <a:bodyPr wrap="square" rtlCol="0">
            <a:spAutoFit/>
          </a:bodyPr>
          <a:lstStyle/>
          <a:p>
            <a:r>
              <a:rPr lang="en-US" b="1" u="sng" dirty="0" smtClean="0"/>
              <a:t>Unit III:</a:t>
            </a:r>
            <a:r>
              <a:rPr lang="en-US" b="1" dirty="0" smtClean="0"/>
              <a:t> (1 Class Per Week: 30 Marks) Faculty: Dr. </a:t>
            </a:r>
            <a:r>
              <a:rPr lang="en-US" b="1" dirty="0" err="1" smtClean="0"/>
              <a:t>Sudipta</a:t>
            </a:r>
            <a:r>
              <a:rPr lang="en-US" b="1" dirty="0" smtClean="0"/>
              <a:t> </a:t>
            </a:r>
            <a:r>
              <a:rPr lang="en-US" b="1" dirty="0" err="1" smtClean="0"/>
              <a:t>Sarkar</a:t>
            </a:r>
            <a:endParaRPr lang="en-US" dirty="0" smtClean="0"/>
          </a:p>
          <a:p>
            <a:r>
              <a:rPr lang="en-US" dirty="0" smtClean="0"/>
              <a:t>H.   Institutions and Agencies involved in Rural Development- Government and Non-Government </a:t>
            </a:r>
            <a:r>
              <a:rPr lang="en-US" dirty="0" err="1" smtClean="0"/>
              <a:t>Organisational</a:t>
            </a:r>
            <a:r>
              <a:rPr lang="en-US" dirty="0" smtClean="0"/>
              <a:t> set up, Corporate Sector </a:t>
            </a:r>
            <a:r>
              <a:rPr lang="en-US" dirty="0" err="1" smtClean="0"/>
              <a:t>inRural</a:t>
            </a:r>
            <a:r>
              <a:rPr lang="en-US" dirty="0" smtClean="0"/>
              <a:t> Development, Peoples Participation and Extension Services</a:t>
            </a:r>
          </a:p>
          <a:p>
            <a:r>
              <a:rPr lang="en-US" dirty="0" smtClean="0"/>
              <a:t>I.      Non-Governmental Organizations- Concept, Issues and Role in Rural Development.  Community Based Organizations and their function in Rural Development, Cooperative Institutions- Concept, Issues and Role. </a:t>
            </a:r>
          </a:p>
          <a:p>
            <a:r>
              <a:rPr lang="en-US" dirty="0" smtClean="0"/>
              <a:t>J.    Concept and Structure of Rural Banking and Finance, Microfinance and Empowerment, Role of NABARD and RRB, Govt. Schemes for Banking and Credit to Weaker Sections.</a:t>
            </a:r>
          </a:p>
          <a:p>
            <a:r>
              <a:rPr lang="en-US" b="1" u="sng" dirty="0" smtClean="0"/>
              <a:t> </a:t>
            </a:r>
            <a:endParaRPr lang="en-US" dirty="0" smtClean="0"/>
          </a:p>
          <a:p>
            <a:r>
              <a:rPr lang="en-US" b="1" dirty="0" smtClean="0"/>
              <a:t>Readings:</a:t>
            </a:r>
            <a:endParaRPr lang="en-US" dirty="0" smtClean="0"/>
          </a:p>
          <a:p>
            <a:r>
              <a:rPr lang="en-US" dirty="0" smtClean="0"/>
              <a:t>Rural Development in India, </a:t>
            </a:r>
            <a:r>
              <a:rPr lang="en-US" dirty="0" err="1" smtClean="0"/>
              <a:t>Vasant</a:t>
            </a:r>
            <a:r>
              <a:rPr lang="en-US" dirty="0" smtClean="0"/>
              <a:t> Desai, Himalaya</a:t>
            </a:r>
          </a:p>
          <a:p>
            <a:r>
              <a:rPr lang="en-US" dirty="0" smtClean="0"/>
              <a:t>Rural Development, Principles, Policies and Management, </a:t>
            </a:r>
            <a:r>
              <a:rPr lang="en-US" dirty="0" err="1" smtClean="0"/>
              <a:t>Katar</a:t>
            </a:r>
            <a:r>
              <a:rPr lang="en-US" dirty="0" smtClean="0"/>
              <a:t> Singh, Sage</a:t>
            </a:r>
          </a:p>
          <a:p>
            <a:r>
              <a:rPr lang="en-US" dirty="0" smtClean="0"/>
              <a:t>Ten Decades of Rural Development: Lessons from India, </a:t>
            </a:r>
            <a:r>
              <a:rPr lang="en-US" dirty="0" err="1" smtClean="0"/>
              <a:t>Akhter</a:t>
            </a:r>
            <a:r>
              <a:rPr lang="en-US" dirty="0" smtClean="0"/>
              <a:t> </a:t>
            </a:r>
            <a:r>
              <a:rPr lang="en-US" dirty="0" err="1" smtClean="0"/>
              <a:t>Hameed</a:t>
            </a:r>
            <a:r>
              <a:rPr lang="en-US" dirty="0" smtClean="0"/>
              <a:t> Khan, Department of Agricultural Economics, Michigan State University, East Lansing, Michigan</a:t>
            </a:r>
          </a:p>
          <a:p>
            <a:r>
              <a:rPr lang="en-US" dirty="0" smtClean="0"/>
              <a:t>Ideas for development, Chambers R, </a:t>
            </a:r>
            <a:r>
              <a:rPr lang="en-US" dirty="0" err="1" smtClean="0"/>
              <a:t>Routledge</a:t>
            </a:r>
            <a:endParaRPr lang="en-US" dirty="0" smtClean="0"/>
          </a:p>
          <a:p>
            <a:r>
              <a:rPr lang="en-US" dirty="0" smtClean="0"/>
              <a:t>NGOs and Rural development- Theory and Practice, Joel S.G.R </a:t>
            </a:r>
            <a:r>
              <a:rPr lang="en-US" dirty="0" err="1" smtClean="0"/>
              <a:t>Bhose</a:t>
            </a:r>
            <a:r>
              <a:rPr lang="en-US" dirty="0" smtClean="0"/>
              <a:t>, Concept Publishing Co., New Delhi</a:t>
            </a:r>
          </a:p>
          <a:p>
            <a:r>
              <a:rPr lang="en-US" dirty="0" smtClean="0"/>
              <a:t>Rural Banking in India, </a:t>
            </a:r>
            <a:r>
              <a:rPr lang="en-US" dirty="0" err="1" smtClean="0"/>
              <a:t>I.C.Dingra</a:t>
            </a:r>
            <a:r>
              <a:rPr lang="en-US" dirty="0" smtClean="0"/>
              <a:t>, Sultan </a:t>
            </a:r>
            <a:r>
              <a:rPr lang="en-US" dirty="0" err="1" smtClean="0"/>
              <a:t>Chand</a:t>
            </a:r>
            <a:r>
              <a:rPr lang="en-US" dirty="0" smtClean="0"/>
              <a:t> &amp; Sons</a:t>
            </a:r>
          </a:p>
          <a:p>
            <a:r>
              <a:rPr lang="en-US" dirty="0" smtClean="0"/>
              <a:t>Co-</a:t>
            </a:r>
            <a:r>
              <a:rPr lang="en-US" dirty="0" err="1" smtClean="0"/>
              <a:t>opeative</a:t>
            </a:r>
            <a:r>
              <a:rPr lang="en-US" dirty="0" smtClean="0"/>
              <a:t> </a:t>
            </a:r>
            <a:r>
              <a:rPr lang="en-US" dirty="0" err="1" smtClean="0"/>
              <a:t>Socities</a:t>
            </a:r>
            <a:r>
              <a:rPr lang="en-US" dirty="0" smtClean="0"/>
              <a:t> and Rural Development, </a:t>
            </a:r>
            <a:r>
              <a:rPr lang="en-US" dirty="0" err="1" smtClean="0"/>
              <a:t>S.K.Datta</a:t>
            </a:r>
            <a:r>
              <a:rPr lang="en-US" dirty="0" smtClean="0"/>
              <a:t>, </a:t>
            </a:r>
            <a:r>
              <a:rPr lang="en-US" dirty="0" err="1" smtClean="0"/>
              <a:t>Mittal</a:t>
            </a:r>
            <a:r>
              <a:rPr lang="en-US" dirty="0" smtClean="0"/>
              <a:t> Publications.</a:t>
            </a:r>
            <a:br>
              <a:rPr lang="en-US" dirty="0" smtClean="0"/>
            </a:br>
            <a:endParaRPr lang="en-US" dirty="0" smtClean="0"/>
          </a:p>
          <a:p>
            <a:r>
              <a:rPr lang="en-US" dirty="0" smtClean="0"/>
              <a:t/>
            </a:r>
            <a:br>
              <a:rPr lang="en-US" dirty="0" smtClean="0"/>
            </a:b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ChangeAspect="1"/>
          </p:cNvGraphicFramePr>
          <p:nvPr/>
        </p:nvGraphicFramePr>
        <p:xfrm>
          <a:off x="304800" y="228600"/>
          <a:ext cx="8010525" cy="5667375"/>
        </p:xfrm>
        <a:graphic>
          <a:graphicData uri="http://schemas.openxmlformats.org/presentationml/2006/ole">
            <p:oleObj spid="_x0000_s5122" name="PDF" r:id="rId3" imgW="0" imgH="0" progId="FoxitReader.Document">
              <p:embed/>
            </p:oleObj>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1143000"/>
          </a:xfrm>
        </p:spPr>
        <p:txBody>
          <a:bodyPr>
            <a:normAutofit fontScale="90000"/>
          </a:bodyPr>
          <a:lstStyle/>
          <a:p>
            <a:r>
              <a:rPr lang="en-US" b="1" dirty="0"/>
              <a:t>Practical (25 per cent of the total </a:t>
            </a:r>
            <a:r>
              <a:rPr lang="en-US" b="1" dirty="0" err="1"/>
              <a:t>weightage</a:t>
            </a:r>
            <a:r>
              <a:rPr lang="en-US" b="1" dirty="0"/>
              <a:t>)</a:t>
            </a:r>
            <a:r>
              <a:rPr lang="en-US" dirty="0"/>
              <a:t/>
            </a:r>
            <a:br>
              <a:rPr lang="en-US" dirty="0"/>
            </a:br>
            <a:endParaRPr lang="en-US" dirty="0"/>
          </a:p>
        </p:txBody>
      </p:sp>
      <p:sp>
        <p:nvSpPr>
          <p:cNvPr id="3" name="Content Placeholder 2"/>
          <p:cNvSpPr>
            <a:spLocks noGrp="1"/>
          </p:cNvSpPr>
          <p:nvPr>
            <p:ph idx="1"/>
          </p:nvPr>
        </p:nvSpPr>
        <p:spPr/>
        <p:txBody>
          <a:bodyPr/>
          <a:lstStyle/>
          <a:p>
            <a:pPr>
              <a:buNone/>
            </a:pPr>
            <a:endParaRPr lang="en-US" dirty="0"/>
          </a:p>
          <a:p>
            <a:pPr marL="514350" lvl="0" indent="-514350">
              <a:buFont typeface="+mj-lt"/>
              <a:buAutoNum type="arabicPeriod"/>
            </a:pPr>
            <a:r>
              <a:rPr lang="en-US" dirty="0"/>
              <a:t>Hands on experiment in one Income Generating Programme.</a:t>
            </a:r>
          </a:p>
          <a:p>
            <a:pPr marL="514350" lvl="0" indent="-514350">
              <a:buFont typeface="+mj-lt"/>
              <a:buAutoNum type="arabicPeriod"/>
            </a:pPr>
            <a:r>
              <a:rPr lang="en-US" dirty="0"/>
              <a:t>Field Visit for any one</a:t>
            </a:r>
          </a:p>
          <a:p>
            <a:pPr marL="971550" lvl="1" indent="-571500">
              <a:buFont typeface="+mj-lt"/>
              <a:buAutoNum type="romanLcPeriod"/>
            </a:pPr>
            <a:r>
              <a:rPr lang="en-US" dirty="0"/>
              <a:t>Linking sustainable Agriculture with Lifelong Learning</a:t>
            </a:r>
          </a:p>
          <a:p>
            <a:pPr marL="971550" lvl="1" indent="-571500">
              <a:buFont typeface="+mj-lt"/>
              <a:buAutoNum type="romanLcPeriod"/>
            </a:pPr>
            <a:r>
              <a:rPr lang="en-US" dirty="0"/>
              <a:t>Enterprise and Entrepreneurial Development</a:t>
            </a:r>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nvGraphicFramePr>
        <p:xfrm>
          <a:off x="2057400" y="0"/>
          <a:ext cx="4876800" cy="6893766"/>
        </p:xfrm>
        <a:graphic>
          <a:graphicData uri="http://schemas.openxmlformats.org/presentationml/2006/ole">
            <p:oleObj spid="_x0000_s6146" name="PDF" r:id="rId3" imgW="0" imgH="0" progId="FoxitReader.Document">
              <p:embed/>
            </p:oleObj>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Reading Materials</a:t>
            </a:r>
            <a:r>
              <a:rPr lang="en-US" dirty="0"/>
              <a:t/>
            </a:r>
            <a:br>
              <a:rPr lang="en-US" dirty="0"/>
            </a:br>
            <a:endParaRPr lang="en-US" dirty="0"/>
          </a:p>
        </p:txBody>
      </p:sp>
      <p:sp>
        <p:nvSpPr>
          <p:cNvPr id="3" name="Content Placeholder 2"/>
          <p:cNvSpPr>
            <a:spLocks noGrp="1"/>
          </p:cNvSpPr>
          <p:nvPr>
            <p:ph idx="1"/>
          </p:nvPr>
        </p:nvSpPr>
        <p:spPr>
          <a:xfrm>
            <a:off x="457200" y="1143000"/>
            <a:ext cx="8229600" cy="5486400"/>
          </a:xfrm>
        </p:spPr>
        <p:txBody>
          <a:bodyPr>
            <a:normAutofit fontScale="55000" lnSpcReduction="20000"/>
          </a:bodyPr>
          <a:lstStyle/>
          <a:p>
            <a:pPr marL="514350" lvl="0" indent="-514350">
              <a:buFont typeface="+mj-lt"/>
              <a:buAutoNum type="arabicPeriod"/>
            </a:pPr>
            <a:r>
              <a:rPr lang="en-US" dirty="0"/>
              <a:t>Aspin, D. N. (2000) ‘Lifelong learning: concepts and conceptions’. International Journal of Lifelong Education, Vol. 19 Issue 1, p2-18.</a:t>
            </a:r>
          </a:p>
          <a:p>
            <a:pPr marL="514350" lvl="0" indent="-514350">
              <a:buFont typeface="+mj-lt"/>
              <a:buAutoNum type="arabicPeriod"/>
            </a:pPr>
            <a:r>
              <a:rPr lang="en-US" dirty="0"/>
              <a:t>European Commission (2000) Memorandum on Lifelong Learning. Brussels, 30.10.2000, SEC(2000) 1832.</a:t>
            </a:r>
          </a:p>
          <a:p>
            <a:pPr marL="514350" lvl="0" indent="-514350">
              <a:buFont typeface="+mj-lt"/>
              <a:buAutoNum type="arabicPeriod"/>
            </a:pPr>
            <a:r>
              <a:rPr lang="en-US" dirty="0"/>
              <a:t>UNESCO (2005) Towards Knowledge Societies. UNESCO: Paris. [available on </a:t>
            </a:r>
            <a:r>
              <a:rPr lang="en-US" dirty="0" err="1"/>
              <a:t>Unesco’s</a:t>
            </a:r>
            <a:r>
              <a:rPr lang="en-US" dirty="0"/>
              <a:t> website]</a:t>
            </a:r>
          </a:p>
          <a:p>
            <a:pPr marL="514350" lvl="0" indent="-514350">
              <a:buFont typeface="+mj-lt"/>
              <a:buAutoNum type="arabicPeriod"/>
            </a:pPr>
            <a:r>
              <a:rPr lang="en-US" dirty="0" err="1"/>
              <a:t>Carnoy</a:t>
            </a:r>
            <a:r>
              <a:rPr lang="en-US" dirty="0"/>
              <a:t>, M. (1999) Globalization and Educational Reform. UNESCO-IIEP: Paris. [chapters III and V] The entire text can be downloaded from </a:t>
            </a:r>
            <a:r>
              <a:rPr lang="en-US" u="sng" dirty="0">
                <a:hlinkClick r:id="rId2"/>
              </a:rPr>
              <a:t>http://unesdoc.unesco.org/images/0012/001202/120274e.pdf</a:t>
            </a:r>
            <a:endParaRPr lang="en-US" dirty="0"/>
          </a:p>
          <a:p>
            <a:pPr marL="514350" lvl="0" indent="-514350">
              <a:buFont typeface="+mj-lt"/>
              <a:buAutoNum type="arabicPeriod"/>
            </a:pPr>
            <a:r>
              <a:rPr lang="en-US" dirty="0"/>
              <a:t>European Commission, (2000), Memorandum on lifelong learning. Luxembourg: Office of Official Publications of the European Communities.</a:t>
            </a:r>
          </a:p>
          <a:p>
            <a:pPr marL="514350" lvl="0" indent="-514350">
              <a:buFont typeface="+mj-lt"/>
              <a:buAutoNum type="arabicPeriod"/>
            </a:pPr>
            <a:r>
              <a:rPr lang="en-US" dirty="0"/>
              <a:t>Maastricht Conference on “Research Training as a Key to a Europe of Knowledge”: </a:t>
            </a:r>
            <a:r>
              <a:rPr lang="en-US" u="sng" dirty="0">
                <a:hlinkClick r:id="rId3"/>
              </a:rPr>
              <a:t>www.eua.be/eua/en/eua_conferences_past.jspx</a:t>
            </a:r>
            <a:endParaRPr lang="en-US" dirty="0"/>
          </a:p>
          <a:p>
            <a:pPr marL="514350" lvl="0" indent="-514350">
              <a:buFont typeface="+mj-lt"/>
              <a:buAutoNum type="arabicPeriod"/>
            </a:pPr>
            <a:r>
              <a:rPr lang="en-US" dirty="0" err="1"/>
              <a:t>Naidoo</a:t>
            </a:r>
            <a:r>
              <a:rPr lang="en-US" dirty="0"/>
              <a:t>, R. (2003). Repositioning higher education as a global commodity: Opportunities and challenges for future sociology of education work. British Journal of Sociology of Education, 24(2), 249-259.</a:t>
            </a:r>
          </a:p>
          <a:p>
            <a:pPr marL="514350" lvl="0" indent="-514350">
              <a:buFont typeface="+mj-lt"/>
              <a:buAutoNum type="arabicPeriod"/>
            </a:pPr>
            <a:r>
              <a:rPr lang="en-US" dirty="0"/>
              <a:t>Keynote address of Professor Peter Mayo, University of Malta in the International Conference on Lifelong Learning: Issues and Perspectives held in University of Kalyani during 17-18 February, 2017.</a:t>
            </a:r>
          </a:p>
          <a:p>
            <a:pPr marL="514350" lvl="0" indent="-514350">
              <a:buFont typeface="+mj-lt"/>
              <a:buAutoNum type="arabicPeriod"/>
            </a:pPr>
            <a:r>
              <a:rPr lang="en-US" dirty="0"/>
              <a:t>RUSA document of MHRD, </a:t>
            </a:r>
            <a:r>
              <a:rPr lang="en-US" dirty="0" err="1"/>
              <a:t>GoI</a:t>
            </a:r>
            <a:r>
              <a:rPr lang="en-US" dirty="0"/>
              <a:t>.</a:t>
            </a:r>
          </a:p>
          <a:p>
            <a:pPr marL="514350" lvl="0" indent="-514350">
              <a:buFont typeface="+mj-lt"/>
              <a:buAutoNum type="arabicPeriod"/>
            </a:pPr>
            <a:r>
              <a:rPr lang="en-US" dirty="0" err="1"/>
              <a:t>Daswani</a:t>
            </a:r>
            <a:r>
              <a:rPr lang="en-US" dirty="0"/>
              <a:t> C.J., and Shah S.Y., (</a:t>
            </a:r>
            <a:r>
              <a:rPr lang="en-US" dirty="0" err="1"/>
              <a:t>eds</a:t>
            </a:r>
            <a:r>
              <a:rPr lang="en-US" dirty="0"/>
              <a:t>), Adult Education in India, Selected papers, UNESCO, New Delhi, 2000.</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381000"/>
            <a:ext cx="8229600" cy="6740307"/>
          </a:xfrm>
          <a:prstGeom prst="rect">
            <a:avLst/>
          </a:prstGeom>
          <a:noFill/>
        </p:spPr>
        <p:txBody>
          <a:bodyPr wrap="square" rtlCol="0">
            <a:spAutoFit/>
          </a:bodyPr>
          <a:lstStyle/>
          <a:p>
            <a:pPr algn="ctr"/>
            <a:r>
              <a:rPr lang="en-US" b="1" u="sng" dirty="0" smtClean="0">
                <a:solidFill>
                  <a:srgbClr val="FF0000"/>
                </a:solidFill>
              </a:rPr>
              <a:t>M. Com. Second Semester</a:t>
            </a:r>
            <a:endParaRPr lang="en-US" dirty="0" smtClean="0">
              <a:solidFill>
                <a:srgbClr val="FF0000"/>
              </a:solidFill>
            </a:endParaRPr>
          </a:p>
          <a:p>
            <a:r>
              <a:rPr lang="en-US" b="1" dirty="0" smtClean="0"/>
              <a:t>Paper- M.C. 201 </a:t>
            </a:r>
            <a:endParaRPr lang="en-US" dirty="0" smtClean="0"/>
          </a:p>
          <a:p>
            <a:r>
              <a:rPr lang="en-US" b="1" dirty="0" smtClean="0"/>
              <a:t>Personal Income Tax</a:t>
            </a:r>
            <a:endParaRPr lang="en-US" dirty="0" smtClean="0"/>
          </a:p>
          <a:p>
            <a:r>
              <a:rPr lang="en-US" b="1" dirty="0" smtClean="0"/>
              <a:t>(CBCS)</a:t>
            </a:r>
            <a:endParaRPr lang="en-US" dirty="0" smtClean="0"/>
          </a:p>
          <a:p>
            <a:r>
              <a:rPr lang="en-US" b="1" dirty="0" smtClean="0"/>
              <a:t>Full Marks: 100 (Term End Exam—80 and Internal Assessment - 20)</a:t>
            </a:r>
            <a:endParaRPr lang="en-US" dirty="0" smtClean="0"/>
          </a:p>
          <a:p>
            <a:r>
              <a:rPr lang="en-US" b="1" dirty="0" smtClean="0"/>
              <a:t> </a:t>
            </a:r>
            <a:endParaRPr lang="en-US" dirty="0" smtClean="0"/>
          </a:p>
          <a:p>
            <a:r>
              <a:rPr lang="en-US" b="1" dirty="0" smtClean="0"/>
              <a:t>1. Basic Concepts under Income Tax Act  </a:t>
            </a:r>
            <a:r>
              <a:rPr lang="en-US" dirty="0" smtClean="0"/>
              <a:t>(6 classes)</a:t>
            </a:r>
            <a:r>
              <a:rPr lang="en-US" b="1" dirty="0" smtClean="0"/>
              <a:t> </a:t>
            </a:r>
            <a:endParaRPr lang="en-US" dirty="0" smtClean="0"/>
          </a:p>
          <a:p>
            <a:r>
              <a:rPr lang="en-US" dirty="0" smtClean="0"/>
              <a:t>(a) </a:t>
            </a:r>
            <a:r>
              <a:rPr lang="en-US" dirty="0" err="1" smtClean="0"/>
              <a:t>Assessee</a:t>
            </a:r>
            <a:r>
              <a:rPr lang="en-US" dirty="0" smtClean="0"/>
              <a:t>, Previous year, Assessment year, Income, Sources of income, Heads of income, Gross total income, Total income, Rate of tax applicable to individual </a:t>
            </a:r>
            <a:r>
              <a:rPr lang="en-US" dirty="0" err="1" smtClean="0"/>
              <a:t>assessee</a:t>
            </a:r>
            <a:r>
              <a:rPr lang="en-US" dirty="0" smtClean="0"/>
              <a:t>, Tax evasion, Tax avoidance, Tax planning, tax liability of an individual </a:t>
            </a:r>
            <a:r>
              <a:rPr lang="en-US" dirty="0" err="1" smtClean="0"/>
              <a:t>assessee</a:t>
            </a:r>
            <a:endParaRPr lang="en-US" dirty="0" smtClean="0"/>
          </a:p>
          <a:p>
            <a:r>
              <a:rPr lang="en-US" dirty="0" smtClean="0"/>
              <a:t>(b) Residential Status and Incidence of Tax of an Individual </a:t>
            </a:r>
            <a:r>
              <a:rPr lang="en-US" dirty="0" err="1" smtClean="0"/>
              <a:t>Assessee</a:t>
            </a:r>
            <a:endParaRPr lang="en-US" dirty="0" smtClean="0"/>
          </a:p>
          <a:p>
            <a:r>
              <a:rPr lang="en-US" dirty="0" smtClean="0"/>
              <a:t>(c) Incomes which do not form part of Total Income</a:t>
            </a:r>
          </a:p>
          <a:p>
            <a:r>
              <a:rPr lang="en-US" b="1" dirty="0" smtClean="0"/>
              <a:t>2. Heads of Income and Calculation of Tax-I</a:t>
            </a:r>
            <a:endParaRPr lang="en-US" dirty="0" smtClean="0"/>
          </a:p>
          <a:p>
            <a:r>
              <a:rPr lang="en-US" dirty="0" smtClean="0"/>
              <a:t>(a) Salaries, (b) Income from House property, (24 classes)</a:t>
            </a:r>
          </a:p>
          <a:p>
            <a:r>
              <a:rPr lang="en-US" b="1" dirty="0" smtClean="0"/>
              <a:t>3. Heads of Income and Calculation of Tax-II</a:t>
            </a:r>
            <a:endParaRPr lang="en-US" dirty="0" smtClean="0"/>
          </a:p>
          <a:p>
            <a:r>
              <a:rPr lang="en-US" dirty="0" smtClean="0"/>
              <a:t>(c) Capital Gain, (d) Income from Other Sources. (12 classes) </a:t>
            </a:r>
          </a:p>
          <a:p>
            <a:r>
              <a:rPr lang="en-US" b="1" dirty="0" smtClean="0"/>
              <a:t>4.</a:t>
            </a:r>
            <a:r>
              <a:rPr lang="en-US" dirty="0" smtClean="0"/>
              <a:t> </a:t>
            </a:r>
            <a:r>
              <a:rPr lang="en-US" b="1" dirty="0" smtClean="0"/>
              <a:t>Income of other Persons included in </a:t>
            </a:r>
            <a:r>
              <a:rPr lang="en-US" b="1" dirty="0" err="1" smtClean="0"/>
              <a:t>Assessee’s</a:t>
            </a:r>
            <a:r>
              <a:rPr lang="en-US" b="1" dirty="0" smtClean="0"/>
              <a:t> Total Income</a:t>
            </a:r>
            <a:r>
              <a:rPr lang="en-US" dirty="0" smtClean="0"/>
              <a:t> - Remuneration of spouse, income from assets transferred to spouse and Son’s wife, income of minor (4 classes)</a:t>
            </a:r>
          </a:p>
          <a:p>
            <a:r>
              <a:rPr lang="en-US" b="1" dirty="0" smtClean="0"/>
              <a:t>5.</a:t>
            </a:r>
            <a:r>
              <a:rPr lang="en-US" dirty="0" smtClean="0"/>
              <a:t> </a:t>
            </a:r>
            <a:r>
              <a:rPr lang="en-US" b="1" dirty="0" smtClean="0"/>
              <a:t>Set off and Carry Forward of Losses</a:t>
            </a:r>
            <a:r>
              <a:rPr lang="en-US" dirty="0" smtClean="0"/>
              <a:t> - Mode of set off and carry forward, inter source and inter head set off, Carry forward and set off of losses u/s 71B, 72, 73, 74, 74A ( 4 classes)</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28600"/>
            <a:ext cx="8915400" cy="5078313"/>
          </a:xfrm>
          <a:prstGeom prst="rect">
            <a:avLst/>
          </a:prstGeom>
          <a:noFill/>
        </p:spPr>
        <p:txBody>
          <a:bodyPr wrap="square" rtlCol="0">
            <a:spAutoFit/>
          </a:bodyPr>
          <a:lstStyle/>
          <a:p>
            <a:r>
              <a:rPr lang="en-US" b="1" dirty="0" smtClean="0"/>
              <a:t>6.</a:t>
            </a:r>
            <a:r>
              <a:rPr lang="en-US" dirty="0" smtClean="0"/>
              <a:t> </a:t>
            </a:r>
            <a:r>
              <a:rPr lang="en-US" b="1" dirty="0" smtClean="0"/>
              <a:t>Deductions from Gross Total Income</a:t>
            </a:r>
            <a:r>
              <a:rPr lang="en-US" dirty="0" smtClean="0"/>
              <a:t> - Deductions u/s 80C, 80CCC, 80CCD, 80CCE, 80CCF, 80D, 80DD, 80DDB, 80E, 80G, 80GG, 80QQB, 80T, 80U (10 classes)</a:t>
            </a:r>
          </a:p>
          <a:p>
            <a:r>
              <a:rPr lang="en-US" b="1" dirty="0" smtClean="0"/>
              <a:t>7. Tax Returns:  </a:t>
            </a:r>
            <a:r>
              <a:rPr lang="en-US" dirty="0" smtClean="0"/>
              <a:t>(10 classes)</a:t>
            </a:r>
          </a:p>
          <a:p>
            <a:r>
              <a:rPr lang="en-US" dirty="0" smtClean="0"/>
              <a:t>(a) </a:t>
            </a:r>
            <a:r>
              <a:rPr lang="en-US" b="1" dirty="0" smtClean="0"/>
              <a:t>Provision for Filing of Return</a:t>
            </a:r>
            <a:r>
              <a:rPr lang="en-US" dirty="0" smtClean="0"/>
              <a:t> - Date of filing of return, relevant forms of return, different types of returns, return by whom to be signed, PAN, TAN</a:t>
            </a:r>
          </a:p>
          <a:p>
            <a:r>
              <a:rPr lang="en-US" dirty="0" smtClean="0"/>
              <a:t>(b) </a:t>
            </a:r>
            <a:r>
              <a:rPr lang="en-US" b="1" dirty="0" smtClean="0"/>
              <a:t>Advance Tax</a:t>
            </a:r>
            <a:r>
              <a:rPr lang="en-US" dirty="0" smtClean="0"/>
              <a:t> - When liable to pay, due dates and computation of advance tax</a:t>
            </a:r>
          </a:p>
          <a:p>
            <a:r>
              <a:rPr lang="en-US" dirty="0" smtClean="0"/>
              <a:t>(c) </a:t>
            </a:r>
            <a:r>
              <a:rPr lang="en-US" b="1" dirty="0" smtClean="0"/>
              <a:t>Tax Deducted at Source</a:t>
            </a:r>
            <a:r>
              <a:rPr lang="en-US" dirty="0" smtClean="0"/>
              <a:t> - TDS from salary, lottery, horse racing, interest on securities. 26AS Form. </a:t>
            </a:r>
          </a:p>
          <a:p>
            <a:r>
              <a:rPr lang="en-US" dirty="0" smtClean="0"/>
              <a:t>(d) </a:t>
            </a:r>
            <a:r>
              <a:rPr lang="en-US" b="1" dirty="0" smtClean="0"/>
              <a:t>Self Assessment Tax</a:t>
            </a:r>
            <a:endParaRPr lang="en-US" dirty="0" smtClean="0"/>
          </a:p>
          <a:p>
            <a:r>
              <a:rPr lang="en-US" dirty="0" smtClean="0"/>
              <a:t>(e) </a:t>
            </a:r>
            <a:r>
              <a:rPr lang="en-US" b="1" dirty="0" smtClean="0"/>
              <a:t>Interest</a:t>
            </a:r>
            <a:r>
              <a:rPr lang="en-US" dirty="0" smtClean="0"/>
              <a:t> - Interest u/s 234A, 234B, 234C, </a:t>
            </a:r>
          </a:p>
          <a:p>
            <a:r>
              <a:rPr lang="en-US" dirty="0" smtClean="0"/>
              <a:t>(f) </a:t>
            </a:r>
            <a:r>
              <a:rPr lang="en-US" b="1" dirty="0" smtClean="0"/>
              <a:t>E-filing of Return</a:t>
            </a:r>
            <a:r>
              <a:rPr lang="en-US" dirty="0" smtClean="0"/>
              <a:t> </a:t>
            </a:r>
          </a:p>
          <a:p>
            <a:r>
              <a:rPr lang="en-US" b="1" dirty="0" smtClean="0"/>
              <a:t>8. Assessment</a:t>
            </a:r>
            <a:r>
              <a:rPr lang="en-US" dirty="0" smtClean="0"/>
              <a:t>- Summary assessment u/s 143(1), Scrutiny assessment u/s 143(3), Best judgment assessment u/s 144, Income escaping assessment u/s 147. (4 classes)</a:t>
            </a:r>
          </a:p>
          <a:p>
            <a:r>
              <a:rPr lang="en-US" b="1" dirty="0" smtClean="0"/>
              <a:t> </a:t>
            </a:r>
            <a:endParaRPr lang="en-US" dirty="0" smtClean="0"/>
          </a:p>
          <a:p>
            <a:r>
              <a:rPr lang="en-US" b="1" dirty="0" smtClean="0"/>
              <a:t>Suggested Readings </a:t>
            </a:r>
            <a:endParaRPr lang="en-US" dirty="0" smtClean="0"/>
          </a:p>
          <a:p>
            <a:r>
              <a:rPr lang="en-US" dirty="0" smtClean="0"/>
              <a:t>1. </a:t>
            </a:r>
            <a:r>
              <a:rPr lang="en-US" dirty="0" err="1" smtClean="0"/>
              <a:t>Singhania</a:t>
            </a:r>
            <a:r>
              <a:rPr lang="en-US" dirty="0" smtClean="0"/>
              <a:t>, V. and </a:t>
            </a:r>
            <a:r>
              <a:rPr lang="en-US" dirty="0" err="1" smtClean="0"/>
              <a:t>Singhavia</a:t>
            </a:r>
            <a:r>
              <a:rPr lang="en-US" dirty="0" smtClean="0"/>
              <a:t>, M., Students’ guide to Income Tax, </a:t>
            </a:r>
            <a:r>
              <a:rPr lang="en-US" dirty="0" err="1" smtClean="0"/>
              <a:t>Taxmann</a:t>
            </a:r>
            <a:r>
              <a:rPr lang="en-US" dirty="0" smtClean="0"/>
              <a:t> </a:t>
            </a:r>
          </a:p>
          <a:p>
            <a:r>
              <a:rPr lang="en-US" dirty="0" smtClean="0"/>
              <a:t>2. </a:t>
            </a:r>
            <a:r>
              <a:rPr lang="en-US" dirty="0" err="1" smtClean="0"/>
              <a:t>Ahuja</a:t>
            </a:r>
            <a:r>
              <a:rPr lang="en-US" dirty="0" smtClean="0"/>
              <a:t> &amp; Gupta, Systematic Approach to Income Tax, Bharat Publications</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505200"/>
            <a:ext cx="8229600" cy="1143000"/>
          </a:xfrm>
        </p:spPr>
        <p:txBody>
          <a:bodyPr>
            <a:normAutofit fontScale="90000"/>
          </a:bodyPr>
          <a:lstStyle/>
          <a:p>
            <a:r>
              <a:rPr lang="en-US" sz="3100" b="1" dirty="0"/>
              <a:t>Semester II Syllabus in Economics under CBCS</a:t>
            </a:r>
            <a:r>
              <a:rPr lang="en-US" dirty="0"/>
              <a:t/>
            </a:r>
            <a:br>
              <a:rPr lang="en-US" dirty="0"/>
            </a:br>
            <a:r>
              <a:rPr lang="en-US" b="1" dirty="0"/>
              <a:t> </a:t>
            </a:r>
            <a:r>
              <a:rPr lang="en-US" dirty="0"/>
              <a:t/>
            </a:r>
            <a:br>
              <a:rPr lang="en-US" dirty="0"/>
            </a:br>
            <a:r>
              <a:rPr lang="en-US" sz="2700" b="1" dirty="0"/>
              <a:t>Paper 2.1	-	Inter Departmental Course under CBCS		100 Marks</a:t>
            </a:r>
            <a:r>
              <a:rPr lang="en-US" sz="2700" dirty="0"/>
              <a:t/>
            </a:r>
            <a:br>
              <a:rPr lang="en-US" sz="2700" dirty="0"/>
            </a:br>
            <a:r>
              <a:rPr lang="en-US" sz="2700" i="1" dirty="0"/>
              <a:t>(to be chosen by the students from courses offered by other Departments of the University under CBCS</a:t>
            </a:r>
            <a:r>
              <a:rPr lang="en-US" sz="2700" i="1" dirty="0" smtClean="0"/>
              <a:t>)</a:t>
            </a:r>
            <a:br>
              <a:rPr lang="en-US" sz="2700" i="1" dirty="0" smtClean="0"/>
            </a:br>
            <a:r>
              <a:rPr lang="en-US" sz="2700" i="1" dirty="0" smtClean="0"/>
              <a:t/>
            </a:r>
            <a:br>
              <a:rPr lang="en-US" sz="2700" i="1" dirty="0" smtClean="0"/>
            </a:br>
            <a:r>
              <a:rPr lang="en-US" sz="3600" dirty="0"/>
              <a:t>Issues in Indian Economic Development</a:t>
            </a:r>
            <a:br>
              <a:rPr lang="en-US" sz="3600" dirty="0"/>
            </a:br>
            <a:r>
              <a:rPr lang="en-US" sz="3600" dirty="0"/>
              <a:t> </a:t>
            </a:r>
            <a:br>
              <a:rPr lang="en-US" sz="3600" dirty="0"/>
            </a:br>
            <a:r>
              <a:rPr lang="en-US" sz="3600" dirty="0"/>
              <a:t>Full Marks-100                                            Total no. of Class Hours – 40</a:t>
            </a:r>
            <a:r>
              <a:rPr lang="en-US" dirty="0"/>
              <a:t/>
            </a:r>
            <a:br>
              <a:rPr lang="en-US" dirty="0"/>
            </a:br>
            <a:r>
              <a:rPr lang="en-US" dirty="0"/>
              <a:t> </a:t>
            </a:r>
            <a:br>
              <a:rPr lang="en-US" dirty="0"/>
            </a:br>
            <a:r>
              <a:rPr lang="en-US" dirty="0"/>
              <a:t/>
            </a:r>
            <a:br>
              <a:rPr lang="en-US" dirty="0"/>
            </a:b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066800"/>
            <a:ext cx="8305800" cy="4985980"/>
          </a:xfrm>
          <a:prstGeom prst="rect">
            <a:avLst/>
          </a:prstGeom>
          <a:noFill/>
        </p:spPr>
        <p:txBody>
          <a:bodyPr wrap="square" rtlCol="0">
            <a:spAutoFit/>
          </a:bodyPr>
          <a:lstStyle/>
          <a:p>
            <a:pPr algn="ctr"/>
            <a:r>
              <a:rPr lang="en-US" b="1" dirty="0">
                <a:solidFill>
                  <a:srgbClr val="FF0000"/>
                </a:solidFill>
              </a:rPr>
              <a:t>Any </a:t>
            </a:r>
            <a:r>
              <a:rPr lang="en-US" b="1" i="1" dirty="0">
                <a:solidFill>
                  <a:srgbClr val="FF0000"/>
                </a:solidFill>
              </a:rPr>
              <a:t>Five</a:t>
            </a:r>
            <a:r>
              <a:rPr lang="en-US" b="1" dirty="0">
                <a:solidFill>
                  <a:srgbClr val="FF0000"/>
                </a:solidFill>
              </a:rPr>
              <a:t> of the Following Topics</a:t>
            </a:r>
          </a:p>
          <a:p>
            <a:r>
              <a:rPr lang="en-US" dirty="0"/>
              <a:t> </a:t>
            </a:r>
            <a:endParaRPr lang="en-US" sz="2400" dirty="0"/>
          </a:p>
          <a:p>
            <a:pPr lvl="0"/>
            <a:r>
              <a:rPr lang="en-US" sz="2400" dirty="0" smtClean="0"/>
              <a:t>1. National </a:t>
            </a:r>
            <a:r>
              <a:rPr lang="en-US" sz="2400" dirty="0"/>
              <a:t>Income:                                                                                                                                                      </a:t>
            </a:r>
          </a:p>
          <a:p>
            <a:pPr marL="400050" lvl="0" indent="-400050">
              <a:buFont typeface="+mj-lt"/>
              <a:buAutoNum type="romanUcPeriod"/>
            </a:pPr>
            <a:r>
              <a:rPr lang="en-US" sz="2400" dirty="0"/>
              <a:t>National Income-concept and measurement</a:t>
            </a:r>
          </a:p>
          <a:p>
            <a:pPr marL="400050" lvl="0" indent="-400050">
              <a:buFont typeface="+mj-lt"/>
              <a:buAutoNum type="romanUcPeriod"/>
            </a:pPr>
            <a:r>
              <a:rPr lang="en-US" sz="2400" dirty="0"/>
              <a:t>Indian National Income- trend and growth</a:t>
            </a:r>
          </a:p>
          <a:p>
            <a:pPr marL="400050" lvl="0" indent="-400050">
              <a:buFont typeface="+mj-lt"/>
              <a:buAutoNum type="romanUcPeriod"/>
            </a:pPr>
            <a:r>
              <a:rPr lang="en-US" sz="2400" dirty="0" err="1"/>
              <a:t>Sectoral</a:t>
            </a:r>
            <a:r>
              <a:rPr lang="en-US" sz="2400" dirty="0"/>
              <a:t> composition of Indian National Income                      No. of class hours-8</a:t>
            </a:r>
          </a:p>
          <a:p>
            <a:r>
              <a:rPr lang="en-US" sz="2400" dirty="0"/>
              <a:t> </a:t>
            </a:r>
          </a:p>
          <a:p>
            <a:pPr lvl="0"/>
            <a:r>
              <a:rPr lang="en-US" sz="2400" dirty="0" smtClean="0"/>
              <a:t>2Agricultural </a:t>
            </a:r>
            <a:r>
              <a:rPr lang="en-US" sz="2400" dirty="0"/>
              <a:t>Sector:</a:t>
            </a:r>
          </a:p>
          <a:p>
            <a:pPr marL="400050" lvl="0" indent="-400050">
              <a:buFont typeface="+mj-lt"/>
              <a:buAutoNum type="romanUcPeriod"/>
            </a:pPr>
            <a:r>
              <a:rPr lang="en-US" sz="2400" dirty="0"/>
              <a:t>Role of agriculture in economic development</a:t>
            </a:r>
          </a:p>
          <a:p>
            <a:pPr marL="400050" lvl="0" indent="-400050">
              <a:buFont typeface="+mj-lt"/>
              <a:buAutoNum type="romanUcPeriod"/>
            </a:pPr>
            <a:r>
              <a:rPr lang="en-US" sz="2400" dirty="0"/>
              <a:t>A brief overview of the growth of  agricultural sector in India</a:t>
            </a:r>
          </a:p>
          <a:p>
            <a:pPr marL="400050" lvl="0" indent="-400050">
              <a:buFont typeface="+mj-lt"/>
              <a:buAutoNum type="romanUcPeriod"/>
            </a:pPr>
            <a:r>
              <a:rPr lang="en-US" sz="2400" dirty="0"/>
              <a:t>Food Security- public distribution system                              No. of class hours-8</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357</TotalTime>
  <Words>2024</Words>
  <Application>Microsoft Office PowerPoint</Application>
  <PresentationFormat>On-screen Show (4:3)</PresentationFormat>
  <Paragraphs>465</Paragraphs>
  <Slides>40</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2" baseType="lpstr">
      <vt:lpstr>Office Theme</vt:lpstr>
      <vt:lpstr>PDF</vt:lpstr>
      <vt:lpstr>Choice Based Credit System Max. Intake : 20 Seats Syllabus and Course Description of Open Course 2017-19 Department of Lifelong Learning &amp; Extension University of Kalyani   </vt:lpstr>
      <vt:lpstr>Objectives  </vt:lpstr>
      <vt:lpstr>  Content  Theory (75 per cent of the total weightage) </vt:lpstr>
      <vt:lpstr>Practical (25 per cent of the total weightage) </vt:lpstr>
      <vt:lpstr>Reading Materials </vt:lpstr>
      <vt:lpstr>Slide 6</vt:lpstr>
      <vt:lpstr>Slide 7</vt:lpstr>
      <vt:lpstr>Semester II Syllabus in Economics under CBCS   Paper 2.1 - Inter Departmental Course under CBCS  100 Marks (to be chosen by the students from courses offered by other Departments of the University under CBCS)  Issues in Indian Economic Development   Full Marks-100                                            Total no. of Class Hours – 40    </vt:lpstr>
      <vt:lpstr>Slide 9</vt:lpstr>
      <vt:lpstr>Slide 10</vt:lpstr>
      <vt:lpstr>Slide 11</vt:lpstr>
      <vt:lpstr>Slide 12</vt:lpstr>
      <vt:lpstr>Syllabus and Course Description of Open Course 2018 Department of English University of Kalyani    Semester II (JANUARY-JUNE 2018)   OpEN Course   Indian Literature in English  (SYLLABUS) (Both Indian English texts as well as translated texts may be included) </vt:lpstr>
      <vt:lpstr>Slide 14</vt:lpstr>
      <vt:lpstr>Slide 15</vt:lpstr>
      <vt:lpstr>Slide 16</vt:lpstr>
      <vt:lpstr>M.A. in Folklore Semester-II Open Course in Folklore for the Academic Session 2017-18 </vt:lpstr>
      <vt:lpstr>Slide 18</vt:lpstr>
      <vt:lpstr>Slide 19</vt:lpstr>
      <vt:lpstr>Slide 20</vt:lpstr>
      <vt:lpstr>Philosophy Open Course   2nd Semester, Paper V  [Course- PGPHIL201   Total Credit - 4, Total Marks – 100 PGPHIL201:        Interdisciplinary Discourse on Philosophy </vt:lpstr>
      <vt:lpstr>Slide 22</vt:lpstr>
      <vt:lpstr>B. Philosophy of Religion</vt:lpstr>
      <vt:lpstr>Course Name: Society, Politics and Governance: Indian Perspectives </vt:lpstr>
      <vt:lpstr>Suggested Books:-</vt:lpstr>
      <vt:lpstr>Sanskrit Open Course   2nd Semester, Paper - V   Course SOC 105: Introduction to the Sanskrit Language: History, Literature and Culture [only for the students of the other departments]   </vt:lpstr>
      <vt:lpstr>Slide 27</vt:lpstr>
      <vt:lpstr>SYLLABUS Of  Open course in Sociology under CBCS from the Academic Session 2017-18 for the Semester-II     Course Code &amp; Title--2.4: Society, Culture &amp; Social Relationship   Total Credit: 04                                                                   Full Marks: 100(Th.=80+Pract.=20)</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Choice Based Credit System Max. Intake : 20 Seats Syllabus and Course Description of Open Course 2017-19 Department of Lifelong Learning &amp; Extension University of Kalyani   </dc:title>
  <dc:creator>pg</dc:creator>
  <cp:lastModifiedBy>pg</cp:lastModifiedBy>
  <cp:revision>77</cp:revision>
  <dcterms:created xsi:type="dcterms:W3CDTF">2018-01-15T10:04:46Z</dcterms:created>
  <dcterms:modified xsi:type="dcterms:W3CDTF">2018-01-17T09:45:03Z</dcterms:modified>
</cp:coreProperties>
</file>