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5936A-0764-4F4B-BB10-CB5A94D58D4C}" type="datetimeFigureOut">
              <a:rPr lang="en-US" smtClean="0"/>
              <a:pPr/>
              <a:t>17-Jan-18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9ABED-DAD4-4710-AEE3-A1A2C4F4E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Faculty of Education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856595"/>
            <a:ext cx="807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University of Kalyani</a:t>
            </a:r>
            <a:endParaRPr lang="en-US" sz="2800" dirty="0"/>
          </a:p>
          <a:p>
            <a:pPr algn="ctr"/>
            <a:r>
              <a:rPr lang="en-IN" sz="2800" b="1" dirty="0"/>
              <a:t>Department of Education</a:t>
            </a:r>
            <a:endParaRPr lang="en-US" sz="2800" dirty="0"/>
          </a:p>
          <a:p>
            <a:pPr algn="ctr"/>
            <a:r>
              <a:rPr lang="en-IN" sz="2800" b="1" dirty="0"/>
              <a:t>(Open Course for Semester II)</a:t>
            </a:r>
            <a:endParaRPr lang="en-US" sz="2800" dirty="0"/>
          </a:p>
          <a:p>
            <a:pPr algn="ctr"/>
            <a:r>
              <a:rPr lang="en-IN" sz="2800" dirty="0"/>
              <a:t> </a:t>
            </a:r>
            <a:endParaRPr lang="en-US" sz="2800" dirty="0"/>
          </a:p>
          <a:p>
            <a:pPr algn="ctr"/>
            <a:r>
              <a:rPr lang="en-IN" sz="2800" b="1" dirty="0"/>
              <a:t>Second Semester</a:t>
            </a:r>
            <a:endParaRPr lang="en-US" sz="2800" dirty="0"/>
          </a:p>
          <a:p>
            <a:pPr algn="ctr"/>
            <a:r>
              <a:rPr lang="en-IN" sz="2800" b="1" dirty="0"/>
              <a:t>EDO-01: Fundamentals of Education and Research (Open Course)</a:t>
            </a:r>
            <a:endParaRPr lang="en-US" sz="2800" dirty="0"/>
          </a:p>
          <a:p>
            <a:pPr algn="ctr"/>
            <a:r>
              <a:rPr lang="en-IN" sz="2800" b="1" dirty="0"/>
              <a:t>   Credit points/Marks-100 (80+20)                Learning Experiences-80</a:t>
            </a:r>
            <a:endParaRPr lang="en-US" sz="2800" dirty="0"/>
          </a:p>
          <a:p>
            <a:pPr algn="ctr"/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0"/>
            <a:ext cx="8686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err="1"/>
              <a:t>Objectives:</a:t>
            </a:r>
            <a:r>
              <a:rPr lang="en-IN" dirty="0" err="1"/>
              <a:t>After</a:t>
            </a:r>
            <a:r>
              <a:rPr lang="en-IN" dirty="0"/>
              <a:t> completing this course the learner will be able to</a:t>
            </a:r>
            <a:endParaRPr lang="en-US" dirty="0"/>
          </a:p>
          <a:p>
            <a:pPr lvl="0"/>
            <a:r>
              <a:rPr lang="en-IN" dirty="0"/>
              <a:t>Explain the meaning, nature, bases, and agencies  of Education</a:t>
            </a:r>
            <a:endParaRPr lang="en-US" dirty="0"/>
          </a:p>
          <a:p>
            <a:pPr lvl="0"/>
            <a:r>
              <a:rPr lang="en-IN" dirty="0"/>
              <a:t>Define the meaning of learning</a:t>
            </a:r>
            <a:endParaRPr lang="en-US" dirty="0"/>
          </a:p>
          <a:p>
            <a:pPr lvl="0"/>
            <a:r>
              <a:rPr lang="en-IN" dirty="0"/>
              <a:t>State the meaning,  nature,  and factors of  learning</a:t>
            </a:r>
            <a:endParaRPr lang="en-US" dirty="0"/>
          </a:p>
          <a:p>
            <a:pPr lvl="0"/>
            <a:r>
              <a:rPr lang="en-IN" dirty="0"/>
              <a:t>Explain the meaning, stages, and  levels of teaching</a:t>
            </a:r>
            <a:endParaRPr lang="en-US" dirty="0"/>
          </a:p>
          <a:p>
            <a:pPr lvl="0"/>
            <a:r>
              <a:rPr lang="en-IN" dirty="0"/>
              <a:t>Discuss the meaning, importance, and development of teaching skills</a:t>
            </a:r>
            <a:endParaRPr lang="en-US" dirty="0"/>
          </a:p>
          <a:p>
            <a:pPr lvl="0"/>
            <a:r>
              <a:rPr lang="en-IN" dirty="0"/>
              <a:t>State the foundation of curriculum development and analysis different curriculum frameworks</a:t>
            </a:r>
            <a:endParaRPr lang="en-US" dirty="0"/>
          </a:p>
          <a:p>
            <a:pPr lvl="0"/>
            <a:r>
              <a:rPr lang="en-IN" dirty="0"/>
              <a:t>Explain the meaning, nature and types of research</a:t>
            </a:r>
            <a:endParaRPr lang="en-US" dirty="0"/>
          </a:p>
          <a:p>
            <a:pPr lvl="0"/>
            <a:r>
              <a:rPr lang="en-IN" dirty="0"/>
              <a:t>Discuss some basic concept involved in research</a:t>
            </a:r>
            <a:endParaRPr lang="en-US" dirty="0"/>
          </a:p>
          <a:p>
            <a:pPr lvl="0"/>
            <a:r>
              <a:rPr lang="en-IN" dirty="0"/>
              <a:t>State and compute some basic statistics in research</a:t>
            </a:r>
            <a:endParaRPr lang="en-US" dirty="0"/>
          </a:p>
          <a:p>
            <a:pPr lvl="0"/>
            <a:r>
              <a:rPr lang="en-IN" dirty="0"/>
              <a:t>Write research proposal, research report and research paper</a:t>
            </a:r>
            <a:endParaRPr lang="en-US" dirty="0"/>
          </a:p>
          <a:p>
            <a:r>
              <a:rPr lang="en-IN" b="1" dirty="0"/>
              <a:t>Contents </a:t>
            </a:r>
            <a:endParaRPr lang="en-US" dirty="0"/>
          </a:p>
          <a:p>
            <a:r>
              <a:rPr lang="en-IN" b="1" dirty="0"/>
              <a:t>Unit-I</a:t>
            </a:r>
            <a:r>
              <a:rPr lang="en-IN" dirty="0"/>
              <a:t>	:	</a:t>
            </a:r>
            <a:r>
              <a:rPr lang="en-IN" b="1" dirty="0"/>
              <a:t>Foundation of Education: </a:t>
            </a:r>
            <a:endParaRPr lang="en-US" dirty="0"/>
          </a:p>
          <a:p>
            <a:pPr lvl="1"/>
            <a:r>
              <a:rPr lang="en-IN" dirty="0"/>
              <a:t>Meaning,  Nature, Scope, functions, and agencies  of Education</a:t>
            </a:r>
            <a:endParaRPr lang="en-US" dirty="0"/>
          </a:p>
          <a:p>
            <a:pPr lvl="1"/>
            <a:r>
              <a:rPr lang="en-IN" dirty="0"/>
              <a:t>Philosophical bases of Education</a:t>
            </a:r>
            <a:endParaRPr lang="en-US" dirty="0"/>
          </a:p>
          <a:p>
            <a:pPr lvl="1"/>
            <a:r>
              <a:rPr lang="en-IN" dirty="0"/>
              <a:t>Preliminary ideas about Indian schools of philosophy in relation to Education</a:t>
            </a:r>
            <a:endParaRPr lang="en-US" dirty="0"/>
          </a:p>
          <a:p>
            <a:pPr lvl="2"/>
            <a:r>
              <a:rPr lang="en-IN" dirty="0"/>
              <a:t>Sociological bases of Education</a:t>
            </a:r>
            <a:endParaRPr lang="en-US" dirty="0"/>
          </a:p>
          <a:p>
            <a:pPr lvl="2"/>
            <a:r>
              <a:rPr lang="en-IN" dirty="0"/>
              <a:t>Social groups and Education</a:t>
            </a:r>
            <a:endParaRPr lang="en-US" dirty="0"/>
          </a:p>
          <a:p>
            <a:pPr lvl="2"/>
            <a:r>
              <a:rPr lang="en-IN" dirty="0"/>
              <a:t>Social values, culture and Education</a:t>
            </a:r>
            <a:endParaRPr lang="en-US" dirty="0"/>
          </a:p>
          <a:p>
            <a:pPr lvl="2"/>
            <a:r>
              <a:rPr lang="en-IN" dirty="0"/>
              <a:t>Social stratification and Education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87715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/>
              <a:t>Unit-II</a:t>
            </a:r>
            <a:r>
              <a:rPr lang="en-IN" sz="1600" dirty="0"/>
              <a:t>	</a:t>
            </a:r>
            <a:r>
              <a:rPr lang="en-IN" sz="1600" dirty="0" smtClean="0"/>
              <a:t>:</a:t>
            </a:r>
            <a:r>
              <a:rPr lang="en-IN" sz="1600" b="1" dirty="0" smtClean="0"/>
              <a:t>Psychology </a:t>
            </a:r>
            <a:r>
              <a:rPr lang="en-IN" sz="1600" b="1" dirty="0"/>
              <a:t>of Learning and Teaching:</a:t>
            </a:r>
            <a:endParaRPr lang="en-US" sz="1600" dirty="0"/>
          </a:p>
          <a:p>
            <a:pPr lvl="1"/>
            <a:r>
              <a:rPr lang="en-IN" sz="1600" dirty="0"/>
              <a:t>Learning</a:t>
            </a:r>
            <a:endParaRPr lang="en-US" sz="1600" dirty="0"/>
          </a:p>
          <a:p>
            <a:pPr lvl="2"/>
            <a:r>
              <a:rPr lang="en-IN" sz="1600" dirty="0"/>
              <a:t>Meaning. Nature. Factors (Motivation, Maturation, Memory, and Attention). Theories and implication (Classical Conditioning, Operant Conditioning, Gestalt, and Constructivism)</a:t>
            </a:r>
            <a:endParaRPr lang="en-US" sz="1600" dirty="0"/>
          </a:p>
          <a:p>
            <a:pPr lvl="1"/>
            <a:r>
              <a:rPr lang="en-IN" sz="1600" dirty="0"/>
              <a:t>Teaching</a:t>
            </a:r>
            <a:endParaRPr lang="en-US" sz="1600" dirty="0"/>
          </a:p>
          <a:p>
            <a:pPr lvl="2"/>
            <a:r>
              <a:rPr lang="en-IN" sz="1600" dirty="0"/>
              <a:t>Meaning. Stages. Levels. Teaching skill. Development of Teaching skills.</a:t>
            </a:r>
            <a:endParaRPr lang="en-US" sz="1600" dirty="0"/>
          </a:p>
          <a:p>
            <a:pPr lvl="1"/>
            <a:r>
              <a:rPr lang="en-IN" sz="1600" dirty="0"/>
              <a:t>Educational Technology</a:t>
            </a:r>
            <a:endParaRPr lang="en-US" sz="1600" dirty="0"/>
          </a:p>
          <a:p>
            <a:pPr lvl="2"/>
            <a:r>
              <a:rPr lang="en-IN" sz="1600" dirty="0"/>
              <a:t>Meaning, Nature, approaches, and Scope</a:t>
            </a:r>
            <a:endParaRPr lang="en-US" sz="1600" dirty="0"/>
          </a:p>
          <a:p>
            <a:r>
              <a:rPr lang="en-IN" sz="1600" b="1" dirty="0"/>
              <a:t>Unit-III</a:t>
            </a:r>
            <a:r>
              <a:rPr lang="en-IN" sz="1600" dirty="0"/>
              <a:t>	:	</a:t>
            </a:r>
            <a:r>
              <a:rPr lang="en-IN" sz="1600" b="1" dirty="0"/>
              <a:t>Curriculum Development and Evaluation: </a:t>
            </a:r>
            <a:endParaRPr lang="en-US" sz="1600" dirty="0"/>
          </a:p>
          <a:p>
            <a:pPr lvl="1"/>
            <a:r>
              <a:rPr lang="en-IN" sz="1600" dirty="0"/>
              <a:t>Foundation of Curriculum and Curriculum framework</a:t>
            </a:r>
            <a:endParaRPr lang="en-US" sz="1600" dirty="0"/>
          </a:p>
          <a:p>
            <a:pPr lvl="1"/>
            <a:r>
              <a:rPr lang="en-IN" sz="1600" dirty="0"/>
              <a:t>Evaluation of Curriculum-Formative, Summative </a:t>
            </a:r>
            <a:endParaRPr lang="en-US" sz="1600" dirty="0"/>
          </a:p>
          <a:p>
            <a:r>
              <a:rPr lang="en-IN" sz="1600" b="1" dirty="0"/>
              <a:t>Unit-IV</a:t>
            </a:r>
            <a:r>
              <a:rPr lang="en-IN" sz="1600" dirty="0"/>
              <a:t>	:	</a:t>
            </a:r>
            <a:r>
              <a:rPr lang="en-IN" sz="1600" b="1" dirty="0"/>
              <a:t>Meaning, Nature and Types of Research:</a:t>
            </a:r>
            <a:endParaRPr lang="en-US" sz="1600" dirty="0"/>
          </a:p>
          <a:p>
            <a:pPr lvl="1"/>
            <a:r>
              <a:rPr lang="en-IN" sz="1600" dirty="0"/>
              <a:t>Meaning and nature of research</a:t>
            </a:r>
            <a:endParaRPr lang="en-US" sz="1600" dirty="0"/>
          </a:p>
          <a:p>
            <a:pPr lvl="1"/>
            <a:r>
              <a:rPr lang="en-IN" sz="1600" dirty="0"/>
              <a:t>Different types of research in Social Science</a:t>
            </a:r>
            <a:endParaRPr lang="en-US" sz="1600" dirty="0"/>
          </a:p>
          <a:p>
            <a:pPr lvl="2"/>
            <a:r>
              <a:rPr lang="en-IN" sz="1600" dirty="0"/>
              <a:t>Basic, Applied, and Action</a:t>
            </a:r>
            <a:endParaRPr lang="en-US" sz="1600" dirty="0"/>
          </a:p>
          <a:p>
            <a:pPr lvl="2"/>
            <a:r>
              <a:rPr lang="en-IN" sz="1600" dirty="0"/>
              <a:t>Qualitative, Quantitative,  and Mixed</a:t>
            </a:r>
            <a:endParaRPr lang="en-US" sz="1600" dirty="0"/>
          </a:p>
          <a:p>
            <a:pPr lvl="2"/>
            <a:r>
              <a:rPr lang="en-IN" sz="1600" dirty="0"/>
              <a:t>Historical, Descriptive, and Experimental</a:t>
            </a:r>
            <a:endParaRPr lang="en-US" sz="1600" dirty="0"/>
          </a:p>
          <a:p>
            <a:pPr lvl="2"/>
            <a:r>
              <a:rPr lang="en-IN" sz="1600" dirty="0"/>
              <a:t>Longitudinal and Cross-sectional</a:t>
            </a:r>
            <a:endParaRPr lang="en-US" sz="1600" dirty="0"/>
          </a:p>
          <a:p>
            <a:r>
              <a:rPr lang="en-IN" sz="1600" b="1" dirty="0"/>
              <a:t>Unit-V</a:t>
            </a:r>
            <a:r>
              <a:rPr lang="en-IN" sz="1600" dirty="0"/>
              <a:t>	:	</a:t>
            </a:r>
            <a:r>
              <a:rPr lang="en-IN" sz="1600" b="1" dirty="0"/>
              <a:t>Basic concepts in Research: </a:t>
            </a:r>
            <a:endParaRPr lang="en-US" sz="1600" dirty="0"/>
          </a:p>
          <a:p>
            <a:pPr lvl="0"/>
            <a:r>
              <a:rPr lang="en-IN" sz="1600" dirty="0"/>
              <a:t>Review of Related Literature- meaning and importance</a:t>
            </a:r>
            <a:endParaRPr lang="en-US" sz="1600" dirty="0"/>
          </a:p>
          <a:p>
            <a:pPr lvl="0"/>
            <a:r>
              <a:rPr lang="en-IN" sz="1600" dirty="0"/>
              <a:t>Hypothesis and Research question</a:t>
            </a:r>
            <a:endParaRPr lang="en-US" sz="1600" dirty="0"/>
          </a:p>
          <a:p>
            <a:pPr lvl="0"/>
            <a:r>
              <a:rPr lang="en-IN" sz="1600" dirty="0"/>
              <a:t>Population, Sample, and Sampling techniques- Probability(Simple Random, Stratified Random, Multistage Random) and Non-probability (Incidental, Purposive, Quota)</a:t>
            </a:r>
            <a:endParaRPr lang="en-US" sz="1600" dirty="0"/>
          </a:p>
          <a:p>
            <a:pPr lvl="0"/>
            <a:r>
              <a:rPr lang="en-IN" sz="1600" dirty="0"/>
              <a:t>Tools of data collection- Criteria of a good research tool.  Meaning, Merits and Demerits of tools-Observation, Questionnaire, Interview, </a:t>
            </a:r>
            <a:r>
              <a:rPr lang="en-IN" sz="1600" dirty="0" err="1"/>
              <a:t>Likert</a:t>
            </a:r>
            <a:r>
              <a:rPr lang="en-IN" sz="1600" dirty="0"/>
              <a:t> scale</a:t>
            </a:r>
            <a:endParaRPr lang="en-US" sz="1600" dirty="0"/>
          </a:p>
          <a:p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66092"/>
            <a:ext cx="89154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Unit-VI</a:t>
            </a:r>
            <a:r>
              <a:rPr lang="en-IN" dirty="0"/>
              <a:t>	:	</a:t>
            </a:r>
            <a:r>
              <a:rPr lang="en-IN" b="1" dirty="0"/>
              <a:t>Statistics in research and Report writing: </a:t>
            </a:r>
            <a:endParaRPr lang="en-US" dirty="0"/>
          </a:p>
          <a:p>
            <a:pPr lvl="1"/>
            <a:r>
              <a:rPr lang="en-IN" dirty="0"/>
              <a:t>Statistics in research</a:t>
            </a:r>
            <a:endParaRPr lang="en-US" dirty="0"/>
          </a:p>
          <a:p>
            <a:pPr lvl="2"/>
            <a:r>
              <a:rPr lang="en-IN" dirty="0"/>
              <a:t>Scales of measurement</a:t>
            </a:r>
            <a:endParaRPr lang="en-US" dirty="0"/>
          </a:p>
          <a:p>
            <a:pPr lvl="2"/>
            <a:r>
              <a:rPr lang="en-IN" dirty="0"/>
              <a:t>Central tendencies and Dispersion </a:t>
            </a:r>
            <a:endParaRPr lang="en-US" dirty="0"/>
          </a:p>
          <a:p>
            <a:pPr lvl="2"/>
            <a:r>
              <a:rPr lang="en-IN" dirty="0"/>
              <a:t>NPC</a:t>
            </a:r>
            <a:endParaRPr lang="en-US" dirty="0"/>
          </a:p>
          <a:p>
            <a:pPr lvl="2"/>
            <a:r>
              <a:rPr lang="en-IN" dirty="0"/>
              <a:t>Inferential statistics- Parametric and Nonparametric tests</a:t>
            </a:r>
            <a:endParaRPr lang="en-US" dirty="0"/>
          </a:p>
          <a:p>
            <a:pPr lvl="1"/>
            <a:r>
              <a:rPr lang="en-IN" dirty="0"/>
              <a:t>Reporting of research</a:t>
            </a:r>
            <a:endParaRPr lang="en-US" dirty="0"/>
          </a:p>
          <a:p>
            <a:pPr lvl="2"/>
            <a:r>
              <a:rPr lang="en-IN" dirty="0"/>
              <a:t>Research Proposal and Research report</a:t>
            </a:r>
            <a:endParaRPr lang="en-US" dirty="0"/>
          </a:p>
          <a:p>
            <a:pPr lvl="2"/>
            <a:r>
              <a:rPr lang="en-IN" dirty="0"/>
              <a:t>Basic components of writing research report </a:t>
            </a:r>
            <a:endParaRPr lang="en-US" dirty="0"/>
          </a:p>
          <a:p>
            <a:r>
              <a:rPr lang="en-IN" b="1" dirty="0"/>
              <a:t>Suggested Readings:</a:t>
            </a:r>
            <a:endParaRPr lang="en-US" dirty="0"/>
          </a:p>
          <a:p>
            <a:pPr lvl="0"/>
            <a:r>
              <a:rPr lang="en-IN" dirty="0" err="1"/>
              <a:t>Dhiman,O.P</a:t>
            </a:r>
            <a:r>
              <a:rPr lang="en-IN" dirty="0"/>
              <a:t>. </a:t>
            </a:r>
            <a:r>
              <a:rPr lang="en-IN" b="1" dirty="0"/>
              <a:t>Foundation of Education</a:t>
            </a:r>
            <a:endParaRPr lang="en-US" dirty="0"/>
          </a:p>
          <a:p>
            <a:pPr lvl="0"/>
            <a:r>
              <a:rPr lang="en-IN" dirty="0" err="1"/>
              <a:t>Chatterjee,S.C</a:t>
            </a:r>
            <a:r>
              <a:rPr lang="en-IN" dirty="0"/>
              <a:t>. &amp;</a:t>
            </a:r>
            <a:r>
              <a:rPr lang="en-IN" dirty="0" err="1"/>
              <a:t>Dutta,D.M</a:t>
            </a:r>
            <a:r>
              <a:rPr lang="en-IN" dirty="0"/>
              <a:t>. </a:t>
            </a:r>
            <a:r>
              <a:rPr lang="en-IN" b="1" dirty="0"/>
              <a:t>An Introduction to Indian Philosophy</a:t>
            </a:r>
            <a:endParaRPr lang="en-US" dirty="0"/>
          </a:p>
          <a:p>
            <a:pPr lvl="0"/>
            <a:r>
              <a:rPr lang="en-IN" dirty="0" err="1"/>
              <a:t>Rusk,R.R</a:t>
            </a:r>
            <a:r>
              <a:rPr lang="en-IN" dirty="0"/>
              <a:t>. </a:t>
            </a:r>
            <a:r>
              <a:rPr lang="en-IN" b="1" dirty="0"/>
              <a:t>Philosophy Bases of Education</a:t>
            </a:r>
            <a:endParaRPr lang="en-US" dirty="0"/>
          </a:p>
          <a:p>
            <a:pPr lvl="0"/>
            <a:r>
              <a:rPr lang="en-IN" dirty="0" err="1"/>
              <a:t>Verma</a:t>
            </a:r>
            <a:r>
              <a:rPr lang="en-IN" dirty="0"/>
              <a:t>, V. </a:t>
            </a:r>
            <a:r>
              <a:rPr lang="en-IN" b="1" dirty="0"/>
              <a:t>Studies in Philosophies of Education</a:t>
            </a:r>
            <a:endParaRPr lang="en-US" dirty="0"/>
          </a:p>
          <a:p>
            <a:pPr lvl="0"/>
            <a:r>
              <a:rPr lang="en-IN" dirty="0" err="1"/>
              <a:t>Sinha</a:t>
            </a:r>
            <a:r>
              <a:rPr lang="en-IN" dirty="0"/>
              <a:t>, J. </a:t>
            </a:r>
            <a:r>
              <a:rPr lang="en-IN" b="1" dirty="0"/>
              <a:t>Outlines of Indian Philosophy</a:t>
            </a:r>
            <a:endParaRPr lang="en-US" dirty="0"/>
          </a:p>
          <a:p>
            <a:pPr lvl="0"/>
            <a:r>
              <a:rPr lang="en-IN" dirty="0" err="1"/>
              <a:t>Shrivastava</a:t>
            </a:r>
            <a:r>
              <a:rPr lang="en-IN" dirty="0"/>
              <a:t>, K.K. </a:t>
            </a:r>
            <a:r>
              <a:rPr lang="en-IN" b="1" dirty="0"/>
              <a:t>Philosophical Foundations of Education</a:t>
            </a:r>
            <a:endParaRPr lang="en-US" dirty="0"/>
          </a:p>
          <a:p>
            <a:pPr lvl="0"/>
            <a:r>
              <a:rPr lang="en-IN" dirty="0" err="1"/>
              <a:t>Bhattacharayya</a:t>
            </a:r>
            <a:r>
              <a:rPr lang="en-IN" dirty="0"/>
              <a:t>, D. </a:t>
            </a:r>
            <a:r>
              <a:rPr lang="en-IN" b="1" dirty="0"/>
              <a:t>Education and Philosophy</a:t>
            </a:r>
            <a:r>
              <a:rPr lang="en-IN" dirty="0"/>
              <a:t>. Pearson (Bengali Version)</a:t>
            </a:r>
            <a:endParaRPr lang="en-US" dirty="0"/>
          </a:p>
          <a:p>
            <a:pPr lvl="0"/>
            <a:r>
              <a:rPr lang="en-IN" dirty="0" err="1"/>
              <a:t>Chube</a:t>
            </a:r>
            <a:r>
              <a:rPr lang="en-IN" dirty="0"/>
              <a:t>, S. </a:t>
            </a:r>
            <a:r>
              <a:rPr lang="en-IN" dirty="0" err="1"/>
              <a:t>P.</a:t>
            </a:r>
            <a:r>
              <a:rPr lang="en-IN" b="1" dirty="0" err="1"/>
              <a:t>Philosophical</a:t>
            </a:r>
            <a:r>
              <a:rPr lang="en-IN" b="1" dirty="0"/>
              <a:t> &amp; Sociological Foundation of Education</a:t>
            </a:r>
            <a:r>
              <a:rPr lang="en-IN" dirty="0"/>
              <a:t>. </a:t>
            </a:r>
            <a:r>
              <a:rPr lang="en-IN" dirty="0" err="1"/>
              <a:t>VinodPustakMandir</a:t>
            </a:r>
            <a:r>
              <a:rPr lang="en-IN" dirty="0"/>
              <a:t>, Agra, 1981.</a:t>
            </a:r>
            <a:endParaRPr lang="en-US" dirty="0"/>
          </a:p>
          <a:p>
            <a:pPr lvl="0"/>
            <a:r>
              <a:rPr lang="en-IN" dirty="0" err="1"/>
              <a:t>Shukla</a:t>
            </a:r>
            <a:r>
              <a:rPr lang="en-IN" dirty="0"/>
              <a:t>, S. .&amp; Kumar, K.  </a:t>
            </a:r>
            <a:r>
              <a:rPr lang="en-IN" b="1" dirty="0"/>
              <a:t>Sociological Perspective in Education</a:t>
            </a:r>
            <a:r>
              <a:rPr lang="en-IN" dirty="0"/>
              <a:t>, </a:t>
            </a:r>
            <a:r>
              <a:rPr lang="en-IN" dirty="0" err="1"/>
              <a:t>Chanakya</a:t>
            </a:r>
            <a:r>
              <a:rPr lang="en-IN" dirty="0"/>
              <a:t> Publication, New Delhi, 1985.</a:t>
            </a:r>
            <a:endParaRPr lang="en-US" dirty="0"/>
          </a:p>
          <a:p>
            <a:pPr lvl="0"/>
            <a:r>
              <a:rPr lang="en-IN" dirty="0"/>
              <a:t>Bhatt, B. D. &amp; Sharma, S. R. </a:t>
            </a:r>
            <a:r>
              <a:rPr lang="en-IN" b="1" dirty="0"/>
              <a:t>Sociology of Education</a:t>
            </a:r>
            <a:r>
              <a:rPr lang="en-IN" dirty="0"/>
              <a:t>, </a:t>
            </a:r>
            <a:r>
              <a:rPr lang="en-IN" dirty="0" err="1"/>
              <a:t>Kanishka</a:t>
            </a:r>
            <a:r>
              <a:rPr lang="en-IN" dirty="0"/>
              <a:t> Publishers House, 1993.</a:t>
            </a:r>
            <a:endParaRPr lang="en-US" dirty="0"/>
          </a:p>
          <a:p>
            <a:r>
              <a:rPr lang="en-IN" dirty="0"/>
              <a:t>N. </a:t>
            </a:r>
            <a:r>
              <a:rPr lang="en-IN" dirty="0" err="1"/>
              <a:t>Jayaram</a:t>
            </a:r>
            <a:r>
              <a:rPr lang="en-IN" dirty="0"/>
              <a:t> :</a:t>
            </a:r>
            <a:r>
              <a:rPr lang="en-IN" b="1" dirty="0"/>
              <a:t>Sociology of Education in India</a:t>
            </a:r>
            <a:r>
              <a:rPr lang="en-IN" dirty="0"/>
              <a:t>, </a:t>
            </a:r>
            <a:r>
              <a:rPr lang="en-IN" dirty="0" err="1"/>
              <a:t>Raaat</a:t>
            </a:r>
            <a:r>
              <a:rPr lang="en-IN" dirty="0"/>
              <a:t> Publication, </a:t>
            </a:r>
            <a:r>
              <a:rPr lang="en-IN" dirty="0" err="1"/>
              <a:t>Jaipur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dirty="0"/>
              <a:t>Sharma, S. N. :</a:t>
            </a:r>
            <a:r>
              <a:rPr lang="en-IN" b="1" dirty="0"/>
              <a:t>Philosophical &amp; Sociological Foundations of Education</a:t>
            </a:r>
            <a:r>
              <a:rPr lang="en-IN" dirty="0"/>
              <a:t>, </a:t>
            </a:r>
            <a:r>
              <a:rPr lang="en-IN" dirty="0" err="1"/>
              <a:t>Kanishka</a:t>
            </a:r>
            <a:r>
              <a:rPr lang="en-IN" dirty="0"/>
              <a:t> Publishers, New Delhi, 1995.</a:t>
            </a:r>
            <a:endParaRPr lang="en-US" dirty="0"/>
          </a:p>
          <a:p>
            <a:pPr lvl="0"/>
            <a:r>
              <a:rPr lang="en-IN" dirty="0"/>
              <a:t>Sharma, K. L. :</a:t>
            </a:r>
            <a:r>
              <a:rPr lang="en-IN" b="1" dirty="0"/>
              <a:t>Social Stratification in India</a:t>
            </a:r>
            <a:r>
              <a:rPr lang="en-IN" dirty="0"/>
              <a:t> : Issues &amp; Themes, Sage Publication, New Delhi, 1997.</a:t>
            </a:r>
            <a:endParaRPr lang="en-US" dirty="0"/>
          </a:p>
          <a:p>
            <a:pPr lvl="0"/>
            <a:r>
              <a:rPr lang="en-IN" dirty="0" err="1"/>
              <a:t>Talesra</a:t>
            </a:r>
            <a:r>
              <a:rPr lang="en-IN" dirty="0"/>
              <a:t>, H. :</a:t>
            </a:r>
            <a:r>
              <a:rPr lang="en-IN" b="1" dirty="0"/>
              <a:t>Sociological Foundations of Education</a:t>
            </a:r>
            <a:r>
              <a:rPr lang="en-IN" dirty="0"/>
              <a:t> : </a:t>
            </a:r>
            <a:r>
              <a:rPr lang="en-IN" dirty="0" err="1"/>
              <a:t>Kanishka</a:t>
            </a:r>
            <a:r>
              <a:rPr lang="en-IN" dirty="0"/>
              <a:t> Publishers, New Delhi, 2002.</a:t>
            </a:r>
            <a:endParaRPr lang="en-US" dirty="0"/>
          </a:p>
          <a:p>
            <a:pPr lvl="0"/>
            <a:r>
              <a:rPr lang="en-IN" dirty="0"/>
              <a:t>Sharma, Y. K. :</a:t>
            </a:r>
            <a:r>
              <a:rPr lang="en-IN" b="1" dirty="0"/>
              <a:t>Philosophical &amp; Sociological Foundations of Education</a:t>
            </a:r>
            <a:r>
              <a:rPr lang="en-IN" dirty="0"/>
              <a:t>, </a:t>
            </a:r>
            <a:r>
              <a:rPr lang="en-IN" dirty="0" err="1"/>
              <a:t>Kanishka</a:t>
            </a:r>
            <a:r>
              <a:rPr lang="en-IN" dirty="0"/>
              <a:t> Publishers, New Delhi, 2004.</a:t>
            </a:r>
            <a:endParaRPr lang="en-US" dirty="0"/>
          </a:p>
          <a:p>
            <a:pPr lvl="0"/>
            <a:r>
              <a:rPr lang="en-IN" dirty="0" err="1"/>
              <a:t>Bhattachayya</a:t>
            </a:r>
            <a:r>
              <a:rPr lang="en-IN" dirty="0"/>
              <a:t>, D.  </a:t>
            </a:r>
            <a:r>
              <a:rPr lang="en-IN" b="1" dirty="0"/>
              <a:t>Education and Sociology</a:t>
            </a:r>
            <a:r>
              <a:rPr lang="en-IN" dirty="0"/>
              <a:t>:  , Pearson (Bengali Version)</a:t>
            </a:r>
            <a:endParaRPr lang="en-US" dirty="0"/>
          </a:p>
          <a:p>
            <a:pPr lvl="0"/>
            <a:r>
              <a:rPr lang="en-IN" dirty="0" err="1"/>
              <a:t>Aggarwal</a:t>
            </a:r>
            <a:r>
              <a:rPr lang="en-IN" dirty="0"/>
              <a:t>, J.C. (1995). </a:t>
            </a:r>
            <a:r>
              <a:rPr lang="en-IN" b="1" i="1" dirty="0"/>
              <a:t>Essentials of Educational Psychology</a:t>
            </a:r>
            <a:r>
              <a:rPr lang="en-IN" dirty="0"/>
              <a:t>, </a:t>
            </a:r>
            <a:r>
              <a:rPr lang="en-IN" dirty="0" err="1"/>
              <a:t>Vikash</a:t>
            </a:r>
            <a:r>
              <a:rPr lang="en-IN" dirty="0"/>
              <a:t> Publishing House Private Limited. New Delhi.</a:t>
            </a:r>
            <a:endParaRPr lang="en-US" dirty="0"/>
          </a:p>
          <a:p>
            <a:pPr lvl="0"/>
            <a:r>
              <a:rPr lang="en-IN" dirty="0" err="1"/>
              <a:t>Chauhan</a:t>
            </a:r>
            <a:r>
              <a:rPr lang="en-IN" dirty="0"/>
              <a:t>, S.S.(1996). </a:t>
            </a:r>
            <a:r>
              <a:rPr lang="en-IN" b="1" i="1" dirty="0"/>
              <a:t>Advanced Educational Psychology</a:t>
            </a:r>
            <a:r>
              <a:rPr lang="en-IN" dirty="0"/>
              <a:t>, New Delhi, </a:t>
            </a:r>
            <a:r>
              <a:rPr lang="en-IN" dirty="0" err="1"/>
              <a:t>Vikas</a:t>
            </a:r>
            <a:r>
              <a:rPr lang="en-IN" dirty="0"/>
              <a:t> Publishing Pvt. Ltd.</a:t>
            </a:r>
            <a:endParaRPr lang="en-US" dirty="0"/>
          </a:p>
          <a:p>
            <a:pPr lvl="0"/>
            <a:r>
              <a:rPr lang="en-IN" dirty="0" err="1"/>
              <a:t>Mangal</a:t>
            </a:r>
            <a:r>
              <a:rPr lang="en-IN" dirty="0"/>
              <a:t>, S.K. </a:t>
            </a:r>
            <a:r>
              <a:rPr lang="en-IN" b="1" i="1" dirty="0"/>
              <a:t>Advanced Educational Psychology</a:t>
            </a:r>
            <a:r>
              <a:rPr lang="en-IN" dirty="0"/>
              <a:t>. Prentice-Hall of India Pvt. Ltd, New Delhi(2000)</a:t>
            </a:r>
            <a:endParaRPr lang="en-US" dirty="0"/>
          </a:p>
          <a:p>
            <a:pPr lvl="0"/>
            <a:r>
              <a:rPr lang="en-IN" dirty="0" err="1"/>
              <a:t>Santrock</a:t>
            </a:r>
            <a:r>
              <a:rPr lang="en-IN" dirty="0"/>
              <a:t>, J. </a:t>
            </a:r>
            <a:r>
              <a:rPr lang="en-IN" b="1" dirty="0"/>
              <a:t>Educational Psychology</a:t>
            </a:r>
            <a:r>
              <a:rPr lang="en-IN" dirty="0"/>
              <a:t>. McGraw Hill Higher Education. 5</a:t>
            </a:r>
            <a:r>
              <a:rPr lang="en-IN" baseline="30000" dirty="0"/>
              <a:t>th</a:t>
            </a:r>
            <a:r>
              <a:rPr lang="en-IN" dirty="0"/>
              <a:t> Ed.(2010)</a:t>
            </a:r>
            <a:endParaRPr lang="en-US" dirty="0"/>
          </a:p>
          <a:p>
            <a:pPr lvl="0"/>
            <a:r>
              <a:rPr lang="en-IN" dirty="0" err="1"/>
              <a:t>Woolfolk,A</a:t>
            </a:r>
            <a:r>
              <a:rPr lang="en-IN" dirty="0"/>
              <a:t>. </a:t>
            </a:r>
            <a:r>
              <a:rPr lang="en-IN" b="1" i="1" dirty="0"/>
              <a:t>Educational Psychology</a:t>
            </a:r>
            <a:r>
              <a:rPr lang="en-IN" dirty="0"/>
              <a:t>(Ninth Edition). Pearson Education, (2004).</a:t>
            </a:r>
            <a:endParaRPr lang="en-US" dirty="0"/>
          </a:p>
          <a:p>
            <a:pPr lvl="0"/>
            <a:r>
              <a:rPr lang="en-IN" dirty="0" err="1"/>
              <a:t>Bhat</a:t>
            </a:r>
            <a:r>
              <a:rPr lang="en-IN" dirty="0"/>
              <a:t>, B. D. and Sharma, S. R. </a:t>
            </a:r>
            <a:r>
              <a:rPr lang="en-IN" b="1" dirty="0"/>
              <a:t>Educational Technology Concept and Technique</a:t>
            </a:r>
            <a:r>
              <a:rPr lang="en-IN" dirty="0"/>
              <a:t>, Delhi :</a:t>
            </a:r>
            <a:r>
              <a:rPr lang="en-IN" dirty="0" err="1"/>
              <a:t>Kanishka</a:t>
            </a:r>
            <a:r>
              <a:rPr lang="en-IN" dirty="0"/>
              <a:t> Pub. House, 1992.</a:t>
            </a:r>
            <a:endParaRPr lang="en-US" dirty="0"/>
          </a:p>
          <a:p>
            <a:pPr lvl="0"/>
            <a:r>
              <a:rPr lang="en-IN" dirty="0" err="1"/>
              <a:t>Chand</a:t>
            </a:r>
            <a:r>
              <a:rPr lang="en-IN" dirty="0"/>
              <a:t> </a:t>
            </a:r>
            <a:r>
              <a:rPr lang="en-IN" dirty="0" err="1"/>
              <a:t>Tara.</a:t>
            </a:r>
            <a:r>
              <a:rPr lang="en-IN" b="1" dirty="0" err="1"/>
              <a:t>Educational</a:t>
            </a:r>
            <a:r>
              <a:rPr lang="en-IN" b="1" dirty="0"/>
              <a:t> Technology</a:t>
            </a:r>
            <a:r>
              <a:rPr lang="en-IN" dirty="0"/>
              <a:t>, New Delhi :</a:t>
            </a:r>
            <a:r>
              <a:rPr lang="en-IN" dirty="0" err="1"/>
              <a:t>Anmol</a:t>
            </a:r>
            <a:r>
              <a:rPr lang="en-IN" dirty="0"/>
              <a:t> Pub., 1990. </a:t>
            </a:r>
            <a:endParaRPr lang="en-US" dirty="0"/>
          </a:p>
          <a:p>
            <a:pPr lvl="0"/>
            <a:r>
              <a:rPr lang="en-IN" dirty="0" err="1"/>
              <a:t>JagannathMohanty</a:t>
            </a:r>
            <a:r>
              <a:rPr lang="en-IN" dirty="0"/>
              <a:t>. </a:t>
            </a:r>
            <a:r>
              <a:rPr lang="en-IN" b="1" dirty="0"/>
              <a:t>Educational Technology</a:t>
            </a:r>
            <a:r>
              <a:rPr lang="en-IN" dirty="0"/>
              <a:t>, New Delhi : Deep &amp; Deep Pub. 1992</a:t>
            </a:r>
            <a:endParaRPr lang="en-US" dirty="0"/>
          </a:p>
          <a:p>
            <a:pPr lvl="0"/>
            <a:r>
              <a:rPr lang="en-IN" dirty="0" err="1"/>
              <a:t>Aggarwal</a:t>
            </a:r>
            <a:r>
              <a:rPr lang="en-IN" dirty="0"/>
              <a:t>, J. C. – </a:t>
            </a:r>
            <a:r>
              <a:rPr lang="en-IN" b="1" dirty="0"/>
              <a:t>Educational Technology</a:t>
            </a:r>
            <a:r>
              <a:rPr lang="en-IN" dirty="0"/>
              <a:t>.</a:t>
            </a:r>
            <a:endParaRPr lang="en-US" dirty="0"/>
          </a:p>
          <a:p>
            <a:pPr lvl="0"/>
            <a:r>
              <a:rPr lang="en-IN" dirty="0" err="1"/>
              <a:t>Sen</a:t>
            </a:r>
            <a:r>
              <a:rPr lang="en-IN" dirty="0"/>
              <a:t>, Malay Kr. – </a:t>
            </a:r>
            <a:r>
              <a:rPr lang="en-IN" b="1" dirty="0"/>
              <a:t>Educational Technology</a:t>
            </a:r>
            <a:r>
              <a:rPr lang="en-IN" dirty="0"/>
              <a:t>. (Bengali version)</a:t>
            </a:r>
            <a:endParaRPr lang="en-US" dirty="0"/>
          </a:p>
          <a:p>
            <a:r>
              <a:rPr lang="en-IN" dirty="0" err="1"/>
              <a:t>Aggarwal</a:t>
            </a:r>
            <a:r>
              <a:rPr lang="en-IN" dirty="0"/>
              <a:t>, J.C. &amp; Gupta, S. (2005) </a:t>
            </a:r>
            <a:r>
              <a:rPr lang="en-IN" b="1" dirty="0"/>
              <a:t>– Curriculum Development</a:t>
            </a:r>
            <a:r>
              <a:rPr lang="en-IN" dirty="0"/>
              <a:t> 2005. </a:t>
            </a:r>
            <a:endParaRPr lang="en-IN" dirty="0" smtClean="0"/>
          </a:p>
          <a:p>
            <a:pPr lvl="0"/>
            <a:r>
              <a:rPr lang="en-IN" dirty="0" err="1"/>
              <a:t>Bhalla,Navneet</a:t>
            </a:r>
            <a:r>
              <a:rPr lang="en-IN" dirty="0"/>
              <a:t>.(2007) – </a:t>
            </a:r>
            <a:r>
              <a:rPr lang="en-IN" b="1" dirty="0"/>
              <a:t>Curriculum Development</a:t>
            </a:r>
            <a:r>
              <a:rPr lang="en-IN" dirty="0"/>
              <a:t>. Author Press. Delhi. India.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81000"/>
            <a:ext cx="8763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IN" dirty="0" smtClean="0"/>
          </a:p>
          <a:p>
            <a:pPr lvl="0"/>
            <a:endParaRPr lang="en-IN" dirty="0"/>
          </a:p>
          <a:p>
            <a:pPr lvl="0"/>
            <a:endParaRPr lang="en-IN" dirty="0" smtClean="0"/>
          </a:p>
          <a:p>
            <a:pPr lvl="0"/>
            <a:endParaRPr lang="en-IN" dirty="0"/>
          </a:p>
          <a:p>
            <a:pPr lvl="0"/>
            <a:r>
              <a:rPr lang="en-IN" dirty="0" err="1" smtClean="0"/>
              <a:t>Taba</a:t>
            </a:r>
            <a:r>
              <a:rPr lang="en-IN" dirty="0" smtClean="0"/>
              <a:t>, H.(1962) – </a:t>
            </a:r>
            <a:r>
              <a:rPr lang="en-IN" b="1" dirty="0" smtClean="0"/>
              <a:t>Curriculum Development, theory &amp; practice</a:t>
            </a:r>
            <a:r>
              <a:rPr lang="en-IN" dirty="0" smtClean="0"/>
              <a:t>. New York, Harcourt Brace.</a:t>
            </a:r>
            <a:endParaRPr lang="en-US" dirty="0" smtClean="0"/>
          </a:p>
          <a:p>
            <a:pPr lvl="0"/>
            <a:r>
              <a:rPr lang="en-IN" dirty="0" smtClean="0"/>
              <a:t>Walker, D.F. (2003) – </a:t>
            </a:r>
            <a:r>
              <a:rPr lang="en-IN" b="1" dirty="0" smtClean="0"/>
              <a:t>Fundamentals of Curriculum</a:t>
            </a:r>
            <a:r>
              <a:rPr lang="en-IN" dirty="0" smtClean="0"/>
              <a:t>. Lawrence </a:t>
            </a:r>
            <a:r>
              <a:rPr lang="en-IN" dirty="0" err="1" smtClean="0"/>
              <a:t>Erlbaun</a:t>
            </a:r>
            <a:r>
              <a:rPr lang="en-IN" dirty="0" smtClean="0"/>
              <a:t> Associates, Publishers. New Jersey.</a:t>
            </a:r>
            <a:endParaRPr lang="en-US" dirty="0" smtClean="0"/>
          </a:p>
          <a:p>
            <a:pPr lvl="0"/>
            <a:r>
              <a:rPr lang="en-IN" dirty="0" smtClean="0"/>
              <a:t>Bhattacharyya, D. </a:t>
            </a:r>
            <a:r>
              <a:rPr lang="en-IN" b="1" dirty="0" smtClean="0"/>
              <a:t>Curriculum and Evaluation</a:t>
            </a:r>
            <a:r>
              <a:rPr lang="en-IN" dirty="0" smtClean="0"/>
              <a:t>:, </a:t>
            </a:r>
            <a:r>
              <a:rPr lang="en-IN" dirty="0" err="1" smtClean="0"/>
              <a:t>Alapana</a:t>
            </a:r>
            <a:r>
              <a:rPr lang="en-IN" dirty="0" smtClean="0"/>
              <a:t> Enterprise (Bengali version)</a:t>
            </a:r>
            <a:endParaRPr lang="en-US" dirty="0" smtClean="0"/>
          </a:p>
          <a:p>
            <a:pPr lvl="0"/>
            <a:r>
              <a:rPr lang="en-IN" dirty="0" err="1" smtClean="0"/>
              <a:t>Mohsin</a:t>
            </a:r>
            <a:r>
              <a:rPr lang="en-IN" dirty="0"/>
              <a:t>, S. M. – </a:t>
            </a:r>
            <a:r>
              <a:rPr lang="en-IN" b="1" dirty="0"/>
              <a:t>Research methods in behavioural science</a:t>
            </a:r>
            <a:r>
              <a:rPr lang="en-IN" dirty="0"/>
              <a:t>. Orient Longman.</a:t>
            </a:r>
            <a:endParaRPr lang="en-US" dirty="0"/>
          </a:p>
          <a:p>
            <a:pPr lvl="0"/>
            <a:r>
              <a:rPr lang="en-IN" dirty="0"/>
              <a:t>Best and Kahn – </a:t>
            </a:r>
            <a:r>
              <a:rPr lang="en-IN" b="1" dirty="0"/>
              <a:t>Research in education</a:t>
            </a:r>
            <a:r>
              <a:rPr lang="en-IN" dirty="0"/>
              <a:t>. PHI</a:t>
            </a:r>
            <a:endParaRPr lang="en-US" dirty="0"/>
          </a:p>
          <a:p>
            <a:pPr lvl="0"/>
            <a:r>
              <a:rPr lang="en-IN" dirty="0" err="1"/>
              <a:t>Koul</a:t>
            </a:r>
            <a:r>
              <a:rPr lang="en-IN" dirty="0"/>
              <a:t>, L.–</a:t>
            </a:r>
            <a:r>
              <a:rPr lang="en-IN" b="1" dirty="0"/>
              <a:t>Methodology of educational research</a:t>
            </a:r>
            <a:r>
              <a:rPr lang="en-IN" dirty="0"/>
              <a:t>. </a:t>
            </a:r>
            <a:r>
              <a:rPr lang="en-IN" dirty="0" err="1"/>
              <a:t>Vikas</a:t>
            </a:r>
            <a:r>
              <a:rPr lang="en-IN" dirty="0"/>
              <a:t> Publishing House Pvt. Ltd.</a:t>
            </a:r>
            <a:endParaRPr lang="en-US" dirty="0"/>
          </a:p>
          <a:p>
            <a:pPr lvl="0"/>
            <a:r>
              <a:rPr lang="en-IN" dirty="0"/>
              <a:t>Guilford, J. P. – </a:t>
            </a:r>
            <a:r>
              <a:rPr lang="en-IN" b="1" dirty="0"/>
              <a:t>Fundamental statistics in psychology and education</a:t>
            </a:r>
            <a:r>
              <a:rPr lang="en-IN" dirty="0"/>
              <a:t>.</a:t>
            </a:r>
            <a:endParaRPr lang="en-US" dirty="0"/>
          </a:p>
          <a:p>
            <a:pPr lvl="0"/>
            <a:r>
              <a:rPr lang="en-IN" dirty="0" err="1"/>
              <a:t>Anastasi</a:t>
            </a:r>
            <a:r>
              <a:rPr lang="en-IN" dirty="0"/>
              <a:t>, A. – </a:t>
            </a:r>
            <a:r>
              <a:rPr lang="en-IN" b="1" dirty="0"/>
              <a:t>Psychological Testing</a:t>
            </a:r>
            <a:r>
              <a:rPr lang="en-IN" dirty="0"/>
              <a:t>. Pearson Education.</a:t>
            </a:r>
            <a:endParaRPr lang="en-US" dirty="0"/>
          </a:p>
          <a:p>
            <a:pPr lvl="0"/>
            <a:r>
              <a:rPr lang="en-IN" dirty="0"/>
              <a:t>Van Dalen, D. B. – </a:t>
            </a:r>
            <a:r>
              <a:rPr lang="en-IN" b="1" dirty="0"/>
              <a:t>Understanding Educational Research: an introduction.</a:t>
            </a:r>
            <a:endParaRPr lang="en-US" dirty="0"/>
          </a:p>
          <a:p>
            <a:pPr lvl="0"/>
            <a:r>
              <a:rPr lang="en-IN" dirty="0" err="1"/>
              <a:t>Neuman,W.L</a:t>
            </a:r>
            <a:r>
              <a:rPr lang="en-IN" dirty="0"/>
              <a:t>. – </a:t>
            </a:r>
            <a:r>
              <a:rPr lang="en-IN" b="1" dirty="0"/>
              <a:t>Social Research Method – Qualitative and quantitative approaches</a:t>
            </a:r>
            <a:r>
              <a:rPr lang="en-IN" dirty="0"/>
              <a:t>, Pearson Education.</a:t>
            </a:r>
            <a:endParaRPr lang="en-US" dirty="0"/>
          </a:p>
          <a:p>
            <a:pPr lvl="0"/>
            <a:r>
              <a:rPr lang="en-IN" dirty="0" err="1"/>
              <a:t>Ahuja,R</a:t>
            </a:r>
            <a:r>
              <a:rPr lang="en-IN" dirty="0"/>
              <a:t>. – </a:t>
            </a:r>
            <a:r>
              <a:rPr lang="en-IN" b="1" dirty="0"/>
              <a:t>Research Methods</a:t>
            </a:r>
            <a:r>
              <a:rPr lang="en-IN" dirty="0"/>
              <a:t>, </a:t>
            </a:r>
            <a:r>
              <a:rPr lang="en-IN" dirty="0" err="1"/>
              <a:t>Rauat</a:t>
            </a:r>
            <a:r>
              <a:rPr lang="en-IN" dirty="0"/>
              <a:t> Publication, </a:t>
            </a:r>
            <a:r>
              <a:rPr lang="en-IN" dirty="0" err="1"/>
              <a:t>Jaipur</a:t>
            </a:r>
            <a:r>
              <a:rPr lang="en-IN" dirty="0"/>
              <a:t> and New Delhi.</a:t>
            </a:r>
            <a:endParaRPr lang="en-US" dirty="0"/>
          </a:p>
          <a:p>
            <a:pPr lvl="0"/>
            <a:r>
              <a:rPr lang="en-IN" dirty="0" err="1"/>
              <a:t>Kothari,C.R</a:t>
            </a:r>
            <a:r>
              <a:rPr lang="en-IN" dirty="0"/>
              <a:t>.–</a:t>
            </a:r>
            <a:r>
              <a:rPr lang="en-IN" b="1" dirty="0"/>
              <a:t>Research Methodology–method and </a:t>
            </a:r>
            <a:r>
              <a:rPr lang="en-IN" b="1" dirty="0" err="1"/>
              <a:t>techniques.</a:t>
            </a:r>
            <a:r>
              <a:rPr lang="en-IN" dirty="0" err="1"/>
              <a:t>WishwaPrakashan</a:t>
            </a:r>
            <a:r>
              <a:rPr lang="en-IN" dirty="0"/>
              <a:t>, New Delhi.</a:t>
            </a:r>
            <a:endParaRPr lang="en-US" dirty="0"/>
          </a:p>
          <a:p>
            <a:pPr lvl="0"/>
            <a:r>
              <a:rPr lang="en-IN" dirty="0" err="1"/>
              <a:t>Sukhia,S.P</a:t>
            </a:r>
            <a:r>
              <a:rPr lang="en-IN" dirty="0"/>
              <a:t>., </a:t>
            </a:r>
            <a:r>
              <a:rPr lang="en-IN" dirty="0" err="1"/>
              <a:t>Mehrotra,P.V</a:t>
            </a:r>
            <a:r>
              <a:rPr lang="en-IN" dirty="0"/>
              <a:t>. &amp;</a:t>
            </a:r>
            <a:r>
              <a:rPr lang="en-IN" dirty="0" err="1"/>
              <a:t>Mehrotra,R.N</a:t>
            </a:r>
            <a:r>
              <a:rPr lang="en-IN" dirty="0"/>
              <a:t>.- </a:t>
            </a:r>
            <a:r>
              <a:rPr lang="en-IN" b="1" dirty="0"/>
              <a:t>Elements of Educational Research</a:t>
            </a:r>
            <a:r>
              <a:rPr lang="en-IN" dirty="0"/>
              <a:t>. Allied Publishers Ltd.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971800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CHARUKALA BHAVAN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UNIVERSITY OF KALYANI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DEPARTMENT OF VISUAL ARTS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 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IN" sz="2800" b="1" u="sng" dirty="0"/>
              <a:t>Syllabus for Open Course (in Semester – II) under the CBCS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IN" sz="2800" b="1" u="sng" dirty="0"/>
              <a:t>Total – 4 Credits (Full marks-100)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IN" sz="2800" b="1" dirty="0"/>
              <a:t>   </a:t>
            </a:r>
            <a:r>
              <a:rPr lang="en-IN" sz="2800" b="1" dirty="0" smtClean="0"/>
              <a:t> </a:t>
            </a:r>
            <a:r>
              <a:rPr lang="en-IN" sz="2800" b="1" u="sng" dirty="0"/>
              <a:t>Paper – I</a:t>
            </a:r>
            <a:r>
              <a:rPr lang="en-IN" sz="2800" b="1" dirty="0"/>
              <a:t> : </a:t>
            </a:r>
            <a:r>
              <a:rPr lang="en-IN" sz="2800" b="1" u="sng" dirty="0"/>
              <a:t>Syllabus for Theory of Art</a:t>
            </a:r>
            <a:r>
              <a:rPr lang="en-IN" sz="2800" b="1" dirty="0"/>
              <a:t> :   (Full Marks-25)  ---------   </a:t>
            </a:r>
            <a:r>
              <a:rPr lang="en-IN" sz="2800" b="1" u="sng" dirty="0"/>
              <a:t>Credit -1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270093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dirty="0"/>
              <a:t>Definition of Art</a:t>
            </a:r>
            <a:endParaRPr lang="en-US" dirty="0"/>
          </a:p>
          <a:p>
            <a:pPr lvl="0"/>
            <a:r>
              <a:rPr lang="en-IN" dirty="0"/>
              <a:t>Definition of Line</a:t>
            </a:r>
            <a:endParaRPr lang="en-US" dirty="0"/>
          </a:p>
          <a:p>
            <a:pPr lvl="0"/>
            <a:r>
              <a:rPr lang="en-IN" dirty="0"/>
              <a:t>Definition of Form</a:t>
            </a:r>
            <a:endParaRPr lang="en-US" dirty="0"/>
          </a:p>
          <a:p>
            <a:pPr lvl="0"/>
            <a:r>
              <a:rPr lang="en-IN" dirty="0"/>
              <a:t>Meaning of Colour Wheel</a:t>
            </a:r>
            <a:endParaRPr lang="en-US" dirty="0"/>
          </a:p>
          <a:p>
            <a:pPr lvl="0"/>
            <a:r>
              <a:rPr lang="en-IN" dirty="0"/>
              <a:t>Definition of Perspective and its different types</a:t>
            </a:r>
            <a:endParaRPr lang="en-US" dirty="0"/>
          </a:p>
          <a:p>
            <a:pPr lvl="0"/>
            <a:r>
              <a:rPr lang="en-IN" dirty="0"/>
              <a:t>Use of Dimension in Art - 2D, 3D</a:t>
            </a:r>
            <a:endParaRPr lang="en-US" dirty="0"/>
          </a:p>
          <a:p>
            <a:pPr lvl="0"/>
            <a:r>
              <a:rPr lang="en-IN" dirty="0"/>
              <a:t>Study of Different techniques and Mediums with references  of different artists and their works:</a:t>
            </a:r>
            <a:endParaRPr lang="en-US" dirty="0"/>
          </a:p>
          <a:p>
            <a:r>
              <a:rPr lang="en-IN" dirty="0"/>
              <a:t>Transparent Water Colour, Opaque Water Colour, Oil Colour, Tempera, Gouache, Collage</a:t>
            </a:r>
            <a:endParaRPr lang="en-US" dirty="0"/>
          </a:p>
          <a:p>
            <a:pPr lvl="0"/>
            <a:r>
              <a:rPr lang="en-IN" dirty="0"/>
              <a:t>Characteristic features of PAINTING</a:t>
            </a:r>
            <a:endParaRPr lang="en-US" dirty="0"/>
          </a:p>
          <a:p>
            <a:pPr lvl="0"/>
            <a:r>
              <a:rPr lang="en-IN" dirty="0"/>
              <a:t>Characteristic features of SCULPTURE</a:t>
            </a:r>
            <a:endParaRPr lang="en-US" dirty="0"/>
          </a:p>
          <a:p>
            <a:pPr lvl="0"/>
            <a:r>
              <a:rPr lang="en-IN" dirty="0"/>
              <a:t>Characteristic features of Surface in art</a:t>
            </a:r>
            <a:endParaRPr lang="en-US" dirty="0"/>
          </a:p>
          <a:p>
            <a:pPr lvl="0"/>
            <a:r>
              <a:rPr lang="en-IN" dirty="0"/>
              <a:t>Characteristic features of Texture in art</a:t>
            </a:r>
            <a:endParaRPr lang="en-US" dirty="0"/>
          </a:p>
          <a:p>
            <a:pPr lvl="0"/>
            <a:r>
              <a:rPr lang="en-IN" dirty="0"/>
              <a:t>Relation between ART and AESTHETIC</a:t>
            </a:r>
            <a:endParaRPr lang="en-US" dirty="0"/>
          </a:p>
          <a:p>
            <a:r>
              <a:rPr lang="en-IN" dirty="0"/>
              <a:t> </a:t>
            </a:r>
            <a:endParaRPr lang="en-US" dirty="0"/>
          </a:p>
          <a:p>
            <a:r>
              <a:rPr lang="en-IN" b="1" dirty="0"/>
              <a:t> </a:t>
            </a:r>
            <a:endParaRPr lang="en-US" dirty="0"/>
          </a:p>
          <a:p>
            <a:r>
              <a:rPr lang="en-IN" b="1" u="sng" dirty="0"/>
              <a:t>Syllabus for Practical Work (to be done in the class-studio)</a:t>
            </a:r>
            <a:r>
              <a:rPr lang="en-IN" b="1" dirty="0"/>
              <a:t>: </a:t>
            </a:r>
            <a:endParaRPr lang="en-US" dirty="0"/>
          </a:p>
          <a:p>
            <a:r>
              <a:rPr lang="en-IN" b="1" dirty="0"/>
              <a:t> </a:t>
            </a:r>
            <a:endParaRPr lang="en-US" dirty="0"/>
          </a:p>
          <a:p>
            <a:r>
              <a:rPr lang="en-IN" b="1" dirty="0"/>
              <a:t>Paper – II: </a:t>
            </a:r>
            <a:r>
              <a:rPr lang="en-IN" dirty="0"/>
              <a:t>Composition (1 painting to be created in any medium): </a:t>
            </a:r>
            <a:r>
              <a:rPr lang="en-IN" b="1" dirty="0"/>
              <a:t>Full marks– 25 --</a:t>
            </a:r>
            <a:r>
              <a:rPr lang="en-IN" b="1" u="sng" dirty="0"/>
              <a:t>Credit – 1</a:t>
            </a:r>
            <a:endParaRPr lang="en-US" dirty="0"/>
          </a:p>
          <a:p>
            <a:r>
              <a:rPr lang="en-IN" b="1" dirty="0"/>
              <a:t>Paper – III: </a:t>
            </a:r>
            <a:r>
              <a:rPr lang="en-IN" dirty="0"/>
              <a:t>Experimental Art work (2 art works to be created in any medium):</a:t>
            </a:r>
            <a:endParaRPr lang="en-US" dirty="0"/>
          </a:p>
          <a:p>
            <a:r>
              <a:rPr lang="en-IN" b="1" dirty="0"/>
              <a:t>                                                                                                                    Full marks – 50 --</a:t>
            </a:r>
            <a:r>
              <a:rPr lang="en-IN" b="1" u="sng" dirty="0"/>
              <a:t>Credits – 2</a:t>
            </a:r>
            <a:endParaRPr lang="en-US" dirty="0"/>
          </a:p>
          <a:p>
            <a:r>
              <a:rPr lang="en-IN" dirty="0"/>
              <a:t> </a:t>
            </a:r>
            <a:endParaRPr lang="en-US" dirty="0"/>
          </a:p>
          <a:p>
            <a:r>
              <a:rPr lang="en-IN" dirty="0"/>
              <a:t>(Materials e.g. canvas, paints etc. for the practical work are to be brought by the students)</a:t>
            </a:r>
            <a:endParaRPr lang="en-US" dirty="0"/>
          </a:p>
          <a:p>
            <a:r>
              <a:rPr lang="en-IN" b="1" dirty="0"/>
              <a:t>------------------------------------------------------------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696</Words>
  <Application>Microsoft Office PowerPoint</Application>
  <PresentationFormat>On-screen Show (4:3)</PresentationFormat>
  <Paragraphs>129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Faculty of Education</vt:lpstr>
      <vt:lpstr>Slide 2</vt:lpstr>
      <vt:lpstr>Slide 3</vt:lpstr>
      <vt:lpstr>Slide 4</vt:lpstr>
      <vt:lpstr>Slide 5</vt:lpstr>
      <vt:lpstr>Slide 6</vt:lpstr>
      <vt:lpstr>Slide 7</vt:lpstr>
      <vt:lpstr>CHARUKALA BHAVAN UNIVERSITY OF KALYANI DEPARTMENT OF VISUAL ARTS   Syllabus for Open Course (in Semester – II) under the CBCS Total – 4 Credits (Full marks-100)     Paper – I : Syllabus for Theory of Art :   (Full Marks-25)  ---------   Credit -1 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pg</dc:creator>
  <cp:lastModifiedBy>pg</cp:lastModifiedBy>
  <cp:revision>10</cp:revision>
  <dcterms:created xsi:type="dcterms:W3CDTF">2018-01-16T08:46:30Z</dcterms:created>
  <dcterms:modified xsi:type="dcterms:W3CDTF">2018-01-17T10:29:33Z</dcterms:modified>
</cp:coreProperties>
</file>