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256" r:id="rId2"/>
    <p:sldId id="284" r:id="rId3"/>
    <p:sldId id="257" r:id="rId4"/>
    <p:sldId id="258" r:id="rId5"/>
    <p:sldId id="260" r:id="rId6"/>
    <p:sldId id="259" r:id="rId7"/>
    <p:sldId id="262" r:id="rId8"/>
    <p:sldId id="263" r:id="rId9"/>
    <p:sldId id="264" r:id="rId10"/>
    <p:sldId id="265" r:id="rId11"/>
    <p:sldId id="267" r:id="rId12"/>
    <p:sldId id="268" r:id="rId13"/>
    <p:sldId id="282" r:id="rId14"/>
    <p:sldId id="283" r:id="rId15"/>
    <p:sldId id="269" r:id="rId16"/>
    <p:sldId id="270" r:id="rId17"/>
    <p:sldId id="271" r:id="rId18"/>
    <p:sldId id="272" r:id="rId19"/>
    <p:sldId id="273" r:id="rId20"/>
    <p:sldId id="277" r:id="rId21"/>
    <p:sldId id="278" r:id="rId22"/>
    <p:sldId id="279" r:id="rId23"/>
    <p:sldId id="280" r:id="rId24"/>
    <p:sldId id="281" r:id="rId25"/>
    <p:sldId id="285" r:id="rId26"/>
    <p:sldId id="286" r:id="rId27"/>
    <p:sldId id="287" r:id="rId28"/>
    <p:sldId id="288" r:id="rId29"/>
    <p:sldId id="289" r:id="rId30"/>
    <p:sldId id="290" r:id="rId31"/>
    <p:sldId id="291" r:id="rId32"/>
    <p:sldId id="292" r:id="rId33"/>
    <p:sldId id="293" r:id="rId34"/>
    <p:sldId id="294" r:id="rId3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620"/>
    <p:restoredTop sz="84767" autoAdjust="0"/>
  </p:normalViewPr>
  <p:slideViewPr>
    <p:cSldViewPr>
      <p:cViewPr varScale="1">
        <p:scale>
          <a:sx n="73" d="100"/>
          <a:sy n="73" d="100"/>
        </p:scale>
        <p:origin x="-1278"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2555831-B33D-43C5-A456-E47FD74FE00B}" type="datetimeFigureOut">
              <a:rPr lang="en-US" smtClean="0"/>
              <a:pPr/>
              <a:t>17-Jan-18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590E78B-F8FE-4FEA-A2D6-9F3D1C4F7DC5}"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E296FA3-AC1C-4BDF-8CDE-388FFD42EDC7}" type="datetimeFigureOut">
              <a:rPr lang="en-US" smtClean="0"/>
              <a:pPr/>
              <a:t>17-Jan-18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0504FA-B179-4EBB-B67B-42359DDF2A15}"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E296FA3-AC1C-4BDF-8CDE-388FFD42EDC7}" type="datetimeFigureOut">
              <a:rPr lang="en-US" smtClean="0"/>
              <a:pPr/>
              <a:t>17-Jan-18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0504FA-B179-4EBB-B67B-42359DDF2A1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E296FA3-AC1C-4BDF-8CDE-388FFD42EDC7}" type="datetimeFigureOut">
              <a:rPr lang="en-US" smtClean="0"/>
              <a:pPr/>
              <a:t>17-Jan-18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0504FA-B179-4EBB-B67B-42359DDF2A15}"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E296FA3-AC1C-4BDF-8CDE-388FFD42EDC7}" type="datetimeFigureOut">
              <a:rPr lang="en-US" smtClean="0"/>
              <a:pPr/>
              <a:t>17-Jan-18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0504FA-B179-4EBB-B67B-42359DDF2A15}"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E296FA3-AC1C-4BDF-8CDE-388FFD42EDC7}" type="datetimeFigureOut">
              <a:rPr lang="en-US" smtClean="0"/>
              <a:pPr/>
              <a:t>17-Jan-18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0504FA-B179-4EBB-B67B-42359DDF2A15}"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E296FA3-AC1C-4BDF-8CDE-388FFD42EDC7}" type="datetimeFigureOut">
              <a:rPr lang="en-US" smtClean="0"/>
              <a:pPr/>
              <a:t>17-Jan-18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00504FA-B179-4EBB-B67B-42359DDF2A15}"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E296FA3-AC1C-4BDF-8CDE-388FFD42EDC7}" type="datetimeFigureOut">
              <a:rPr lang="en-US" smtClean="0"/>
              <a:pPr/>
              <a:t>17-Jan-18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00504FA-B179-4EBB-B67B-42359DDF2A15}"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E296FA3-AC1C-4BDF-8CDE-388FFD42EDC7}" type="datetimeFigureOut">
              <a:rPr lang="en-US" smtClean="0"/>
              <a:pPr/>
              <a:t>17-Jan-18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00504FA-B179-4EBB-B67B-42359DDF2A1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E296FA3-AC1C-4BDF-8CDE-388FFD42EDC7}" type="datetimeFigureOut">
              <a:rPr lang="en-US" smtClean="0"/>
              <a:pPr/>
              <a:t>17-Jan-18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00504FA-B179-4EBB-B67B-42359DDF2A1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E296FA3-AC1C-4BDF-8CDE-388FFD42EDC7}" type="datetimeFigureOut">
              <a:rPr lang="en-US" smtClean="0"/>
              <a:pPr/>
              <a:t>17-Jan-18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00504FA-B179-4EBB-B67B-42359DDF2A15}"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E296FA3-AC1C-4BDF-8CDE-388FFD42EDC7}" type="datetimeFigureOut">
              <a:rPr lang="en-US" smtClean="0"/>
              <a:pPr/>
              <a:t>17-Jan-18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00504FA-B179-4EBB-B67B-42359DDF2A15}"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296FA3-AC1C-4BDF-8CDE-388FFD42EDC7}" type="datetimeFigureOut">
              <a:rPr lang="en-US" smtClean="0"/>
              <a:pPr/>
              <a:t>17-Jan-18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0504FA-B179-4EBB-B67B-42359DDF2A15}"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Faculty of Science</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50" name="Object 2"/>
          <p:cNvGraphicFramePr>
            <a:graphicFrameLocks noChangeAspect="1"/>
          </p:cNvGraphicFramePr>
          <p:nvPr/>
        </p:nvGraphicFramePr>
        <p:xfrm>
          <a:off x="914400" y="304800"/>
          <a:ext cx="7543800" cy="5791200"/>
        </p:xfrm>
        <a:graphic>
          <a:graphicData uri="http://schemas.openxmlformats.org/presentationml/2006/ole">
            <p:oleObj spid="_x0000_s2050" name="PDF" r:id="rId3" imgW="0" imgH="0" progId="FoxitReader.Document">
              <p:embed/>
            </p:oleObj>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8229600" cy="1143000"/>
          </a:xfrm>
        </p:spPr>
        <p:txBody>
          <a:bodyPr>
            <a:normAutofit fontScale="90000"/>
          </a:bodyPr>
          <a:lstStyle/>
          <a:p>
            <a:r>
              <a:rPr lang="en-US" dirty="0" smtClean="0"/>
              <a:t>SEMESTER-II</a:t>
            </a:r>
            <a:br>
              <a:rPr lang="en-US" dirty="0" smtClean="0"/>
            </a:br>
            <a:r>
              <a:rPr lang="en-US" dirty="0" smtClean="0"/>
              <a:t/>
            </a:r>
            <a:br>
              <a:rPr lang="en-US" dirty="0" smtClean="0"/>
            </a:br>
            <a:endParaRPr lang="en-US" dirty="0"/>
          </a:p>
        </p:txBody>
      </p:sp>
      <p:sp>
        <p:nvSpPr>
          <p:cNvPr id="4" name="TextBox 3"/>
          <p:cNvSpPr txBox="1"/>
          <p:nvPr/>
        </p:nvSpPr>
        <p:spPr>
          <a:xfrm>
            <a:off x="381000" y="1066800"/>
            <a:ext cx="8382000" cy="4524315"/>
          </a:xfrm>
          <a:prstGeom prst="rect">
            <a:avLst/>
          </a:prstGeom>
          <a:noFill/>
        </p:spPr>
        <p:txBody>
          <a:bodyPr wrap="square" rtlCol="0">
            <a:spAutoFit/>
          </a:bodyPr>
          <a:lstStyle/>
          <a:p>
            <a:r>
              <a:rPr lang="en-US" dirty="0" smtClean="0"/>
              <a:t>Paper – V: [OPEN COURSE] (Total Credit - 4, Total Marks – 100)</a:t>
            </a:r>
          </a:p>
          <a:p>
            <a:r>
              <a:rPr lang="en-US" dirty="0" smtClean="0"/>
              <a:t>Group – A: Earth and Society</a:t>
            </a:r>
          </a:p>
          <a:p>
            <a:r>
              <a:rPr lang="en-US" dirty="0" smtClean="0"/>
              <a:t>(Marks - 50: Internal Evaluation – 10, Semester-end Examination - 40)</a:t>
            </a:r>
          </a:p>
          <a:p>
            <a:r>
              <a:rPr lang="en-US" dirty="0" smtClean="0"/>
              <a:t>Ecological system of the earth- atmosphere, lithosphere, hydrosphere and biosphere; </a:t>
            </a:r>
            <a:r>
              <a:rPr lang="en-US" dirty="0" err="1" smtClean="0"/>
              <a:t>endogenetic</a:t>
            </a:r>
            <a:r>
              <a:rPr lang="en-US" dirty="0" smtClean="0"/>
              <a:t> </a:t>
            </a:r>
          </a:p>
          <a:p>
            <a:r>
              <a:rPr lang="en-US" dirty="0" smtClean="0"/>
              <a:t>forces- interior of the earth and surface configuration; </a:t>
            </a:r>
            <a:r>
              <a:rPr lang="en-US" dirty="0" err="1" smtClean="0"/>
              <a:t>exogenetic</a:t>
            </a:r>
            <a:r>
              <a:rPr lang="en-US" dirty="0" smtClean="0"/>
              <a:t> forces and resultant landforms fluvial and arid landforms; concept of land and land use; land capability classification, carrying </a:t>
            </a:r>
          </a:p>
          <a:p>
            <a:r>
              <a:rPr lang="en-US" dirty="0" smtClean="0"/>
              <a:t>capacity of land; measuring land surface-concept of scale and map, procedures of land survey </a:t>
            </a:r>
          </a:p>
          <a:p>
            <a:r>
              <a:rPr lang="en-US" dirty="0" smtClean="0"/>
              <a:t>and map making using tape and </a:t>
            </a:r>
            <a:r>
              <a:rPr lang="en-US" dirty="0" err="1" smtClean="0"/>
              <a:t>theodolite</a:t>
            </a:r>
            <a:r>
              <a:rPr lang="en-US" dirty="0" smtClean="0"/>
              <a:t>; </a:t>
            </a:r>
          </a:p>
          <a:p>
            <a:r>
              <a:rPr lang="en-US" dirty="0" smtClean="0"/>
              <a:t>Concept  of  society  and  space,  material  and  social  space,  social  structure  and  social  processes, </a:t>
            </a:r>
          </a:p>
          <a:p>
            <a:r>
              <a:rPr lang="en-US" dirty="0" smtClean="0"/>
              <a:t>cultural  realms,  cultural  diffusion;  rural  and  urban  settlements  and  its  classification;  Human </a:t>
            </a:r>
          </a:p>
          <a:p>
            <a:r>
              <a:rPr lang="en-US" dirty="0" smtClean="0"/>
              <a:t>Development Index; sustainable development</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noAutofit/>
          </a:bodyPr>
          <a:lstStyle/>
          <a:p>
            <a:r>
              <a:rPr lang="en-US" sz="3200" dirty="0" smtClean="0"/>
              <a:t>Group – B: Geography of Resources and Hazards</a:t>
            </a:r>
            <a:br>
              <a:rPr lang="en-US" sz="3200" dirty="0" smtClean="0"/>
            </a:br>
            <a:endParaRPr lang="en-US" sz="3200" dirty="0"/>
          </a:p>
        </p:txBody>
      </p:sp>
      <p:sp>
        <p:nvSpPr>
          <p:cNvPr id="4" name="TextBox 3"/>
          <p:cNvSpPr txBox="1"/>
          <p:nvPr/>
        </p:nvSpPr>
        <p:spPr>
          <a:xfrm>
            <a:off x="457200" y="1447800"/>
            <a:ext cx="8305800" cy="3970318"/>
          </a:xfrm>
          <a:prstGeom prst="rect">
            <a:avLst/>
          </a:prstGeom>
          <a:noFill/>
        </p:spPr>
        <p:txBody>
          <a:bodyPr wrap="square" rtlCol="0">
            <a:spAutoFit/>
          </a:bodyPr>
          <a:lstStyle/>
          <a:p>
            <a:r>
              <a:rPr lang="en-US" dirty="0" smtClean="0"/>
              <a:t>(Marks - 50: Internal Evaluation – 10, Semester-end Examination - 40)</a:t>
            </a:r>
          </a:p>
          <a:p>
            <a:r>
              <a:rPr lang="en-US" dirty="0" smtClean="0"/>
              <a:t>Concept  and  classification  of  resources,  conventional  and  non-conventional  resources, </a:t>
            </a:r>
          </a:p>
          <a:p>
            <a:r>
              <a:rPr lang="en-US" dirty="0" smtClean="0"/>
              <a:t>distribution of energy resources (coal and mineral oil), crisis, conservation and management of </a:t>
            </a:r>
          </a:p>
          <a:p>
            <a:r>
              <a:rPr lang="en-US" dirty="0" smtClean="0"/>
              <a:t>resource; major economic activities- primary, secondary and tertiary activities;</a:t>
            </a:r>
          </a:p>
          <a:p>
            <a:r>
              <a:rPr lang="en-US" dirty="0" smtClean="0"/>
              <a:t>Concept  of  hazards  and  disasters;  physical  hazards:  tropical  cyclone,  flood,  land  slide  with </a:t>
            </a:r>
          </a:p>
          <a:p>
            <a:r>
              <a:rPr lang="en-US" dirty="0" smtClean="0"/>
              <a:t>reference  to  West  Bengal;  social  hazards:  poverty  and  crime;  management  of  hazards  and </a:t>
            </a:r>
          </a:p>
          <a:p>
            <a:r>
              <a:rPr lang="en-US" dirty="0" smtClean="0"/>
              <a:t>disasters</a:t>
            </a:r>
          </a:p>
          <a:p>
            <a:r>
              <a:rPr lang="en-US" dirty="0" smtClean="0"/>
              <a:t>Mode of Internal Evaluation:</a:t>
            </a:r>
          </a:p>
          <a:p>
            <a:r>
              <a:rPr lang="en-US" dirty="0" smtClean="0"/>
              <a:t>For Group A – Class test</a:t>
            </a:r>
          </a:p>
          <a:p>
            <a:r>
              <a:rPr lang="en-US" dirty="0" smtClean="0"/>
              <a:t>For Group B – Individual term paper on any hazard in West Bengal</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43000"/>
          </a:xfrm>
        </p:spPr>
        <p:txBody>
          <a:bodyPr>
            <a:normAutofit/>
          </a:bodyPr>
          <a:lstStyle/>
          <a:p>
            <a:r>
              <a:rPr lang="en-US" sz="2400" b="1" dirty="0" smtClean="0"/>
              <a:t>C. B. C. S. Syllabus for Chemistry</a:t>
            </a:r>
            <a:endParaRPr lang="en-US" sz="2400" dirty="0"/>
          </a:p>
        </p:txBody>
      </p:sp>
      <p:sp>
        <p:nvSpPr>
          <p:cNvPr id="4" name="TextBox 3"/>
          <p:cNvSpPr txBox="1"/>
          <p:nvPr/>
        </p:nvSpPr>
        <p:spPr>
          <a:xfrm>
            <a:off x="0" y="1017687"/>
            <a:ext cx="9144000" cy="5078313"/>
          </a:xfrm>
          <a:prstGeom prst="rect">
            <a:avLst/>
          </a:prstGeom>
          <a:noFill/>
        </p:spPr>
        <p:txBody>
          <a:bodyPr wrap="square" rtlCol="0">
            <a:spAutoFit/>
          </a:bodyPr>
          <a:lstStyle/>
          <a:p>
            <a:r>
              <a:rPr lang="en-US" b="1" dirty="0" smtClean="0"/>
              <a:t> </a:t>
            </a:r>
            <a:r>
              <a:rPr lang="en-US" b="1" u="sng" dirty="0" smtClean="0"/>
              <a:t>CHEM O-23 (Chemistry: Concept and Applications)</a:t>
            </a:r>
            <a:endParaRPr lang="en-US" dirty="0" smtClean="0"/>
          </a:p>
          <a:p>
            <a:r>
              <a:rPr lang="en-US" dirty="0"/>
              <a:t> </a:t>
            </a:r>
            <a:r>
              <a:rPr lang="en-US" b="1" dirty="0" smtClean="0"/>
              <a:t>Unit </a:t>
            </a:r>
            <a:r>
              <a:rPr lang="en-US" b="1" dirty="0"/>
              <a:t>1: Thermodynamics and Chemical Kinetics</a:t>
            </a:r>
            <a:endParaRPr lang="en-US" dirty="0"/>
          </a:p>
          <a:p>
            <a:r>
              <a:rPr lang="en-US" dirty="0"/>
              <a:t>Basic chemical thermodynamics: system and environment, intensive and extensive variables, state of a system, state functions, internal energy, entropy, free energy, reversible, irreversible, adiabatic, isothermal processes, three laws of thermodynamics. </a:t>
            </a:r>
          </a:p>
          <a:p>
            <a:r>
              <a:rPr lang="en-US" dirty="0"/>
              <a:t>Basic chemical kinetics: concept of rates and rate constants of chemical reactions, </a:t>
            </a:r>
            <a:r>
              <a:rPr lang="en-US" dirty="0" err="1"/>
              <a:t>zeroth</a:t>
            </a:r>
            <a:r>
              <a:rPr lang="en-US" dirty="0"/>
              <a:t> order, 1</a:t>
            </a:r>
            <a:r>
              <a:rPr lang="en-US" baseline="30000" dirty="0"/>
              <a:t>st</a:t>
            </a:r>
            <a:r>
              <a:rPr lang="en-US" dirty="0"/>
              <a:t> order and 2</a:t>
            </a:r>
            <a:r>
              <a:rPr lang="en-US" baseline="30000" dirty="0"/>
              <a:t>nd</a:t>
            </a:r>
            <a:r>
              <a:rPr lang="en-US" dirty="0"/>
              <a:t> order chemical reactions, determination of rate constant (elementary idea only). </a:t>
            </a:r>
          </a:p>
          <a:p>
            <a:r>
              <a:rPr lang="en-US" b="1" dirty="0"/>
              <a:t>Unit 2: Essentials of Inorganic chemistry</a:t>
            </a:r>
            <a:endParaRPr lang="en-US" dirty="0"/>
          </a:p>
          <a:p>
            <a:r>
              <a:rPr lang="en-US" dirty="0"/>
              <a:t>Werner`s theory, Coordination compounds: geometries, VB, CFT and MO to understand simple metal-</a:t>
            </a:r>
            <a:r>
              <a:rPr lang="en-US" dirty="0" err="1"/>
              <a:t>ligand</a:t>
            </a:r>
            <a:r>
              <a:rPr lang="en-US" dirty="0"/>
              <a:t> bonding; Isomerism, Spin-only magnetic moment of d and f block elements, Colors and d-d transitions; Classification of metal ions present in various biological systems. Toxic metal ions and their effects, </a:t>
            </a:r>
            <a:r>
              <a:rPr lang="en-US" dirty="0" err="1"/>
              <a:t>chelation</a:t>
            </a:r>
            <a:r>
              <a:rPr lang="en-US" dirty="0"/>
              <a:t> therapy, Pt and Au complexes as drugs (examples only), metal dependent diseases;  Theories of catalysis: Principles and applications of homogeneous and heterogeneous catalysis, various actions of promoters/poisons and inhibitors, catalysis by metal ions in industrial and biological processes.</a:t>
            </a:r>
          </a:p>
          <a:p>
            <a:r>
              <a:rPr lang="en-US" b="1" dirty="0"/>
              <a:t>  </a:t>
            </a:r>
            <a:r>
              <a:rPr lang="en-US" dirty="0"/>
              <a:t> </a:t>
            </a:r>
          </a:p>
          <a:p>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81000" y="1371600"/>
            <a:ext cx="7924800" cy="3693319"/>
          </a:xfrm>
          <a:prstGeom prst="rect">
            <a:avLst/>
          </a:prstGeom>
          <a:noFill/>
        </p:spPr>
        <p:txBody>
          <a:bodyPr wrap="square" rtlCol="0">
            <a:spAutoFit/>
          </a:bodyPr>
          <a:lstStyle/>
          <a:p>
            <a:r>
              <a:rPr lang="en-US" b="1" dirty="0" smtClean="0"/>
              <a:t>Unit 3: Bioorganic chemistry </a:t>
            </a:r>
            <a:endParaRPr lang="en-US" dirty="0" smtClean="0"/>
          </a:p>
          <a:p>
            <a:r>
              <a:rPr lang="en-US" dirty="0" smtClean="0"/>
              <a:t>Structure, stereochemistry and utility of natural and unnatural compounds, carbohydrates, biopolymers, nucleic acids, amino acids, peptides, drug molecules. </a:t>
            </a:r>
          </a:p>
          <a:p>
            <a:r>
              <a:rPr lang="en-US" b="1" dirty="0" smtClean="0"/>
              <a:t>Unit 4:</a:t>
            </a:r>
            <a:r>
              <a:rPr lang="en-US" dirty="0" smtClean="0"/>
              <a:t> </a:t>
            </a:r>
            <a:r>
              <a:rPr lang="en-US" b="1" dirty="0" smtClean="0"/>
              <a:t>Exploring Chemical Analysis</a:t>
            </a:r>
            <a:endParaRPr lang="en-US" dirty="0" smtClean="0"/>
          </a:p>
          <a:p>
            <a:r>
              <a:rPr lang="en-US" dirty="0" smtClean="0"/>
              <a:t>Sampling, general protocols, classification and overview on some selected analytical techniques. Principle and instrumental features of </a:t>
            </a:r>
            <a:r>
              <a:rPr lang="en-US" dirty="0" err="1" smtClean="0"/>
              <a:t>spectrophotometry</a:t>
            </a:r>
            <a:r>
              <a:rPr lang="en-US" dirty="0" smtClean="0"/>
              <a:t>, </a:t>
            </a:r>
            <a:r>
              <a:rPr lang="en-US" dirty="0" err="1" smtClean="0"/>
              <a:t>thermogravimetry</a:t>
            </a:r>
            <a:r>
              <a:rPr lang="en-US" dirty="0" smtClean="0"/>
              <a:t> and </a:t>
            </a:r>
            <a:r>
              <a:rPr lang="en-US" dirty="0" err="1" smtClean="0"/>
              <a:t>voltammetry</a:t>
            </a:r>
            <a:r>
              <a:rPr lang="en-US" dirty="0" smtClean="0"/>
              <a:t>. Applications of various analytical techniques in different fields such as biology, </a:t>
            </a:r>
            <a:r>
              <a:rPr lang="en-US" dirty="0" err="1" smtClean="0"/>
              <a:t>pharamaceuticals</a:t>
            </a:r>
            <a:r>
              <a:rPr lang="en-US" dirty="0" smtClean="0"/>
              <a:t>, agriculture and environment.  </a:t>
            </a:r>
          </a:p>
          <a:p>
            <a:r>
              <a:rPr lang="en-US" b="1" dirty="0" smtClean="0"/>
              <a:t>Unit 5: Characterization and analytical tools in chemistry</a:t>
            </a:r>
            <a:endParaRPr lang="en-US" dirty="0" smtClean="0"/>
          </a:p>
          <a:p>
            <a:r>
              <a:rPr lang="en-US" dirty="0" smtClean="0"/>
              <a:t>Concept of surface tension, viscosity, conductivity in chemical systems, Infrared, UV-Vis, Atomic absorption and emission, Electrochemistry. </a:t>
            </a:r>
          </a:p>
          <a:p>
            <a:r>
              <a:rPr lang="en-US" dirty="0" smtClean="0"/>
              <a:t> </a:t>
            </a:r>
          </a:p>
          <a:p>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914400"/>
          <a:ext cx="8229600" cy="5856970"/>
        </p:xfrm>
        <a:graphic>
          <a:graphicData uri="http://schemas.openxmlformats.org/drawingml/2006/table">
            <a:tbl>
              <a:tblPr firstRow="1" bandRow="1">
                <a:tableStyleId>{5C22544A-7EE6-4342-B048-85BDC9FD1C3A}</a:tableStyleId>
              </a:tblPr>
              <a:tblGrid>
                <a:gridCol w="1371600"/>
                <a:gridCol w="1371600"/>
                <a:gridCol w="1371600"/>
                <a:gridCol w="1371600"/>
                <a:gridCol w="1371600"/>
                <a:gridCol w="1371600"/>
              </a:tblGrid>
              <a:tr h="381478">
                <a:tc>
                  <a:txBody>
                    <a:bodyPr/>
                    <a:lstStyle/>
                    <a:p>
                      <a:pPr marL="0" marR="0">
                        <a:lnSpc>
                          <a:spcPct val="115000"/>
                        </a:lnSpc>
                        <a:spcBef>
                          <a:spcPts val="0"/>
                        </a:spcBef>
                        <a:spcAft>
                          <a:spcPts val="0"/>
                        </a:spcAft>
                      </a:pPr>
                      <a:r>
                        <a:rPr lang="en-US" sz="1200" b="1" dirty="0">
                          <a:latin typeface="Cambria"/>
                          <a:ea typeface="Times New Roman"/>
                          <a:cs typeface="Times New Roman"/>
                        </a:rPr>
                        <a:t>Course </a:t>
                      </a:r>
                      <a:endParaRPr lang="en-US" sz="1100" dirty="0">
                        <a:latin typeface="Calibri"/>
                        <a:ea typeface="Times New Roman"/>
                        <a:cs typeface="Times New Roman"/>
                      </a:endParaRPr>
                    </a:p>
                  </a:txBody>
                  <a:tcPr marL="68580" marR="68580" marT="0" marB="0"/>
                </a:tc>
                <a:tc>
                  <a:txBody>
                    <a:bodyPr/>
                    <a:lstStyle/>
                    <a:p>
                      <a:pPr marL="0" marR="0">
                        <a:lnSpc>
                          <a:spcPct val="115000"/>
                        </a:lnSpc>
                        <a:spcBef>
                          <a:spcPts val="0"/>
                        </a:spcBef>
                        <a:spcAft>
                          <a:spcPts val="0"/>
                        </a:spcAft>
                      </a:pPr>
                      <a:r>
                        <a:rPr lang="en-US" sz="1200" b="1" dirty="0">
                          <a:latin typeface="Cambria"/>
                          <a:ea typeface="Times New Roman"/>
                          <a:cs typeface="Times New Roman"/>
                        </a:rPr>
                        <a:t>Name of the Course</a:t>
                      </a:r>
                      <a:endParaRPr lang="en-US" sz="1100" dirty="0">
                        <a:latin typeface="Calibri"/>
                        <a:ea typeface="Times New Roman"/>
                        <a:cs typeface="Times New Roman"/>
                      </a:endParaRPr>
                    </a:p>
                  </a:txBody>
                  <a:tcPr marL="68580" marR="68580" marT="0" marB="0"/>
                </a:tc>
                <a:tc>
                  <a:txBody>
                    <a:bodyPr/>
                    <a:lstStyle/>
                    <a:p>
                      <a:pPr marL="0" marR="0">
                        <a:lnSpc>
                          <a:spcPct val="115000"/>
                        </a:lnSpc>
                        <a:spcBef>
                          <a:spcPts val="0"/>
                        </a:spcBef>
                        <a:spcAft>
                          <a:spcPts val="0"/>
                        </a:spcAft>
                      </a:pPr>
                      <a:r>
                        <a:rPr lang="en-US" sz="1200" b="1">
                          <a:latin typeface="Cambria"/>
                          <a:ea typeface="Times New Roman"/>
                          <a:cs typeface="Times New Roman"/>
                        </a:rPr>
                        <a:t>Marks </a:t>
                      </a:r>
                      <a:endParaRPr lang="en-US" sz="1100">
                        <a:latin typeface="Calibri"/>
                        <a:ea typeface="Times New Roman"/>
                        <a:cs typeface="Times New Roman"/>
                      </a:endParaRPr>
                    </a:p>
                  </a:txBody>
                  <a:tcPr marL="68580" marR="68580" marT="0" marB="0"/>
                </a:tc>
                <a:tc>
                  <a:txBody>
                    <a:bodyPr/>
                    <a:lstStyle/>
                    <a:p>
                      <a:pPr marL="0" marR="0">
                        <a:lnSpc>
                          <a:spcPct val="115000"/>
                        </a:lnSpc>
                        <a:spcBef>
                          <a:spcPts val="0"/>
                        </a:spcBef>
                        <a:spcAft>
                          <a:spcPts val="0"/>
                        </a:spcAft>
                      </a:pPr>
                      <a:r>
                        <a:rPr lang="en-US" sz="1200" b="1">
                          <a:latin typeface="Cambria"/>
                          <a:ea typeface="Times New Roman"/>
                          <a:cs typeface="Times New Roman"/>
                        </a:rPr>
                        <a:t>Credits</a:t>
                      </a:r>
                      <a:endParaRPr lang="en-US" sz="1100">
                        <a:latin typeface="Calibri"/>
                        <a:ea typeface="Times New Roman"/>
                        <a:cs typeface="Times New Roman"/>
                      </a:endParaRPr>
                    </a:p>
                  </a:txBody>
                  <a:tcPr marL="68580" marR="68580" marT="0" marB="0"/>
                </a:tc>
                <a:tc>
                  <a:txBody>
                    <a:bodyPr/>
                    <a:lstStyle/>
                    <a:p>
                      <a:pPr marL="0" marR="0">
                        <a:lnSpc>
                          <a:spcPct val="115000"/>
                        </a:lnSpc>
                        <a:spcBef>
                          <a:spcPts val="0"/>
                        </a:spcBef>
                        <a:spcAft>
                          <a:spcPts val="0"/>
                        </a:spcAft>
                      </a:pPr>
                      <a:r>
                        <a:rPr lang="en-US" sz="1200" b="1">
                          <a:latin typeface="Cambria"/>
                          <a:ea typeface="Times New Roman"/>
                          <a:cs typeface="Times New Roman"/>
                        </a:rPr>
                        <a:t>Hrs/Wk</a:t>
                      </a:r>
                      <a:endParaRPr lang="en-US" sz="1100">
                        <a:latin typeface="Calibri"/>
                        <a:ea typeface="Times New Roman"/>
                        <a:cs typeface="Times New Roman"/>
                      </a:endParaRPr>
                    </a:p>
                  </a:txBody>
                  <a:tcPr marL="68580" marR="68580" marT="0" marB="0"/>
                </a:tc>
                <a:tc>
                  <a:txBody>
                    <a:bodyPr/>
                    <a:lstStyle/>
                    <a:p>
                      <a:pPr marL="0" marR="0">
                        <a:lnSpc>
                          <a:spcPct val="115000"/>
                        </a:lnSpc>
                        <a:spcBef>
                          <a:spcPts val="0"/>
                        </a:spcBef>
                        <a:spcAft>
                          <a:spcPts val="0"/>
                        </a:spcAft>
                      </a:pPr>
                      <a:r>
                        <a:rPr lang="en-US" sz="1100" b="1">
                          <a:latin typeface="Cambria"/>
                          <a:ea typeface="Times New Roman"/>
                          <a:cs typeface="Times New Roman"/>
                        </a:rPr>
                        <a:t>Total Lecture periods</a:t>
                      </a:r>
                      <a:endParaRPr lang="en-US" sz="1100">
                        <a:latin typeface="Calibri"/>
                        <a:ea typeface="Times New Roman"/>
                        <a:cs typeface="Times New Roman"/>
                      </a:endParaRPr>
                    </a:p>
                  </a:txBody>
                  <a:tcPr marL="68580" marR="68580" marT="0" marB="0"/>
                </a:tc>
              </a:tr>
              <a:tr h="578553">
                <a:tc>
                  <a:txBody>
                    <a:bodyPr/>
                    <a:lstStyle/>
                    <a:p>
                      <a:pPr marL="0" marR="0">
                        <a:lnSpc>
                          <a:spcPct val="115000"/>
                        </a:lnSpc>
                        <a:spcBef>
                          <a:spcPts val="0"/>
                        </a:spcBef>
                        <a:spcAft>
                          <a:spcPts val="0"/>
                        </a:spcAft>
                      </a:pPr>
                      <a:r>
                        <a:rPr lang="en-US" sz="1200">
                          <a:latin typeface="Cambria"/>
                          <a:ea typeface="Times New Roman"/>
                          <a:cs typeface="Times New Roman"/>
                        </a:rPr>
                        <a:t>MB 2.4.4</a:t>
                      </a:r>
                      <a:endParaRPr lang="en-US" sz="1100">
                        <a:latin typeface="Calibri"/>
                        <a:ea typeface="Times New Roman"/>
                        <a:cs typeface="Times New Roman"/>
                      </a:endParaRPr>
                    </a:p>
                  </a:txBody>
                  <a:tcPr marL="68580" marR="68580" marT="0" marB="0"/>
                </a:tc>
                <a:tc>
                  <a:txBody>
                    <a:bodyPr/>
                    <a:lstStyle/>
                    <a:p>
                      <a:pPr marL="0" marR="0">
                        <a:lnSpc>
                          <a:spcPct val="115000"/>
                        </a:lnSpc>
                        <a:spcBef>
                          <a:spcPts val="0"/>
                        </a:spcBef>
                        <a:spcAft>
                          <a:spcPts val="0"/>
                        </a:spcAft>
                      </a:pPr>
                      <a:r>
                        <a:rPr lang="en-US" sz="1200">
                          <a:latin typeface="Cambria"/>
                          <a:ea typeface="Times New Roman"/>
                          <a:cs typeface="Times New Roman"/>
                        </a:rPr>
                        <a:t>Microbes and sustainable Development</a:t>
                      </a:r>
                      <a:endParaRPr lang="en-US" sz="1100">
                        <a:latin typeface="Calibri"/>
                        <a:ea typeface="Times New Roman"/>
                        <a:cs typeface="Times New Roman"/>
                      </a:endParaRPr>
                    </a:p>
                  </a:txBody>
                  <a:tcPr marL="68580" marR="68580" marT="0" marB="0"/>
                </a:tc>
                <a:tc>
                  <a:txBody>
                    <a:bodyPr/>
                    <a:lstStyle/>
                    <a:p>
                      <a:pPr marL="0" marR="0">
                        <a:lnSpc>
                          <a:spcPct val="115000"/>
                        </a:lnSpc>
                        <a:spcBef>
                          <a:spcPts val="0"/>
                        </a:spcBef>
                        <a:spcAft>
                          <a:spcPts val="0"/>
                        </a:spcAft>
                      </a:pPr>
                      <a:r>
                        <a:rPr lang="en-US" sz="1200">
                          <a:latin typeface="Cambria"/>
                          <a:ea typeface="Times New Roman"/>
                          <a:cs typeface="Times New Roman"/>
                        </a:rPr>
                        <a:t>100</a:t>
                      </a:r>
                      <a:endParaRPr lang="en-US" sz="1100">
                        <a:latin typeface="Calibri"/>
                        <a:ea typeface="Times New Roman"/>
                        <a:cs typeface="Times New Roman"/>
                      </a:endParaRPr>
                    </a:p>
                  </a:txBody>
                  <a:tcPr marL="68580" marR="68580" marT="0" marB="0"/>
                </a:tc>
                <a:tc>
                  <a:txBody>
                    <a:bodyPr/>
                    <a:lstStyle/>
                    <a:p>
                      <a:pPr marL="0" marR="0">
                        <a:lnSpc>
                          <a:spcPct val="115000"/>
                        </a:lnSpc>
                        <a:spcBef>
                          <a:spcPts val="0"/>
                        </a:spcBef>
                        <a:spcAft>
                          <a:spcPts val="0"/>
                        </a:spcAft>
                      </a:pPr>
                      <a:r>
                        <a:rPr lang="en-US" sz="1200">
                          <a:latin typeface="Cambria"/>
                          <a:ea typeface="Times New Roman"/>
                          <a:cs typeface="Times New Roman"/>
                        </a:rPr>
                        <a:t>4</a:t>
                      </a:r>
                      <a:endParaRPr lang="en-US" sz="1100">
                        <a:latin typeface="Calibri"/>
                        <a:ea typeface="Times New Roman"/>
                        <a:cs typeface="Times New Roman"/>
                      </a:endParaRPr>
                    </a:p>
                  </a:txBody>
                  <a:tcPr marL="68580" marR="68580" marT="0" marB="0"/>
                </a:tc>
                <a:tc>
                  <a:txBody>
                    <a:bodyPr/>
                    <a:lstStyle/>
                    <a:p>
                      <a:pPr marL="0" marR="0">
                        <a:lnSpc>
                          <a:spcPct val="115000"/>
                        </a:lnSpc>
                        <a:spcBef>
                          <a:spcPts val="0"/>
                        </a:spcBef>
                        <a:spcAft>
                          <a:spcPts val="0"/>
                        </a:spcAft>
                      </a:pPr>
                      <a:r>
                        <a:rPr lang="en-US" sz="1200">
                          <a:latin typeface="Cambria"/>
                          <a:ea typeface="Times New Roman"/>
                          <a:cs typeface="Times New Roman"/>
                        </a:rPr>
                        <a:t>4</a:t>
                      </a:r>
                      <a:endParaRPr lang="en-US" sz="1100">
                        <a:latin typeface="Calibri"/>
                        <a:ea typeface="Times New Roman"/>
                        <a:cs typeface="Times New Roman"/>
                      </a:endParaRPr>
                    </a:p>
                  </a:txBody>
                  <a:tcPr marL="68580" marR="68580" marT="0" marB="0"/>
                </a:tc>
                <a:tc>
                  <a:txBody>
                    <a:bodyPr/>
                    <a:lstStyle/>
                    <a:p>
                      <a:pPr marL="0" marR="0" algn="ctr">
                        <a:lnSpc>
                          <a:spcPct val="115000"/>
                        </a:lnSpc>
                        <a:spcBef>
                          <a:spcPts val="0"/>
                        </a:spcBef>
                        <a:spcAft>
                          <a:spcPts val="0"/>
                        </a:spcAft>
                      </a:pPr>
                      <a:r>
                        <a:rPr lang="en-US" sz="1200">
                          <a:latin typeface="Cambria"/>
                          <a:ea typeface="Times New Roman"/>
                          <a:cs typeface="Times New Roman"/>
                        </a:rPr>
                        <a:t>60</a:t>
                      </a:r>
                      <a:endParaRPr lang="en-US" sz="1100">
                        <a:latin typeface="Calibri"/>
                        <a:ea typeface="Times New Roman"/>
                        <a:cs typeface="Times New Roman"/>
                      </a:endParaRPr>
                    </a:p>
                  </a:txBody>
                  <a:tcPr marL="68580" marR="68580" marT="0" marB="0"/>
                </a:tc>
              </a:tr>
              <a:tr h="322807">
                <a:tc rowSpan="14">
                  <a:txBody>
                    <a:bodyPr/>
                    <a:lstStyle/>
                    <a:p>
                      <a:pPr marL="0" marR="0">
                        <a:lnSpc>
                          <a:spcPct val="115000"/>
                        </a:lnSpc>
                        <a:spcBef>
                          <a:spcPts val="0"/>
                        </a:spcBef>
                        <a:spcAft>
                          <a:spcPts val="0"/>
                        </a:spcAft>
                      </a:pPr>
                      <a:r>
                        <a:rPr lang="en-US" sz="1000" b="1" dirty="0">
                          <a:latin typeface="Cambria"/>
                          <a:ea typeface="Times New Roman"/>
                          <a:cs typeface="Times New Roman"/>
                        </a:rPr>
                        <a:t>Content &amp; No. of </a:t>
                      </a:r>
                      <a:r>
                        <a:rPr lang="en-US" sz="1000" b="1" dirty="0" smtClean="0">
                          <a:latin typeface="Cambria"/>
                          <a:ea typeface="Times New Roman"/>
                          <a:cs typeface="Times New Roman"/>
                        </a:rPr>
                        <a:t>Classes</a:t>
                      </a:r>
                      <a:endParaRPr lang="en-US" sz="1100" dirty="0">
                        <a:latin typeface="Calibri"/>
                        <a:ea typeface="Times New Roman"/>
                        <a:cs typeface="Times New Roman"/>
                      </a:endParaRPr>
                    </a:p>
                  </a:txBody>
                  <a:tcPr marL="68580" marR="68580" marT="0" marB="0"/>
                </a:tc>
                <a:tc gridSpan="4">
                  <a:txBody>
                    <a:bodyPr/>
                    <a:lstStyle/>
                    <a:p>
                      <a:pPr marL="342900" marR="0" lvl="0" indent="-342900" algn="l">
                        <a:lnSpc>
                          <a:spcPct val="115000"/>
                        </a:lnSpc>
                        <a:spcBef>
                          <a:spcPts val="0"/>
                        </a:spcBef>
                        <a:spcAft>
                          <a:spcPts val="0"/>
                        </a:spcAft>
                        <a:buFont typeface="+mj-lt"/>
                        <a:buNone/>
                      </a:pPr>
                      <a:r>
                        <a:rPr lang="en-US" sz="1000" dirty="0" smtClean="0">
                          <a:latin typeface="Times New Roman"/>
                          <a:ea typeface="Times New Roman"/>
                          <a:cs typeface="Times New Roman"/>
                        </a:rPr>
                        <a:t>1. Definition </a:t>
                      </a:r>
                      <a:r>
                        <a:rPr lang="en-US" sz="1000" dirty="0">
                          <a:latin typeface="Times New Roman"/>
                          <a:ea typeface="Times New Roman"/>
                          <a:cs typeface="Times New Roman"/>
                        </a:rPr>
                        <a:t>and concepts of sustainable development, issues in Sustainable Development, Strategic Planning for Sustainable Development. </a:t>
                      </a:r>
                      <a:endParaRPr lang="en-US" sz="1200" dirty="0">
                        <a:latin typeface="Bookman Old Style"/>
                        <a:ea typeface="Times New Roman"/>
                        <a:cs typeface="Times New Roman"/>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291465" marR="0" algn="just">
                        <a:lnSpc>
                          <a:spcPct val="150000"/>
                        </a:lnSpc>
                        <a:spcBef>
                          <a:spcPts val="0"/>
                        </a:spcBef>
                        <a:spcAft>
                          <a:spcPts val="0"/>
                        </a:spcAft>
                      </a:pPr>
                      <a:r>
                        <a:rPr lang="en-US" sz="1000">
                          <a:latin typeface="Times New Roman"/>
                          <a:ea typeface="Times New Roman"/>
                          <a:cs typeface="Times New Roman"/>
                        </a:rPr>
                        <a:t>3</a:t>
                      </a:r>
                      <a:endParaRPr lang="en-US" sz="1200">
                        <a:latin typeface="Bookman Old Style"/>
                        <a:ea typeface="Times New Roman"/>
                        <a:cs typeface="Times New Roman"/>
                      </a:endParaRPr>
                    </a:p>
                  </a:txBody>
                  <a:tcPr marL="68580" marR="68580" marT="0" marB="0"/>
                </a:tc>
              </a:tr>
              <a:tr h="322807">
                <a:tc vMerge="1">
                  <a:txBody>
                    <a:bodyPr/>
                    <a:lstStyle/>
                    <a:p>
                      <a:endParaRPr lang="en-US"/>
                    </a:p>
                  </a:txBody>
                  <a:tcPr/>
                </a:tc>
                <a:tc gridSpan="4">
                  <a:txBody>
                    <a:bodyPr/>
                    <a:lstStyle/>
                    <a:p>
                      <a:pPr marL="342900" marR="0" lvl="0" indent="-342900" algn="l">
                        <a:lnSpc>
                          <a:spcPct val="115000"/>
                        </a:lnSpc>
                        <a:spcBef>
                          <a:spcPts val="0"/>
                        </a:spcBef>
                        <a:spcAft>
                          <a:spcPts val="0"/>
                        </a:spcAft>
                        <a:buFont typeface="+mj-lt"/>
                        <a:buNone/>
                      </a:pPr>
                      <a:r>
                        <a:rPr lang="en-US" sz="1000" dirty="0" smtClean="0">
                          <a:latin typeface="Times New Roman"/>
                          <a:ea typeface="Times New Roman"/>
                          <a:cs typeface="Times New Roman"/>
                        </a:rPr>
                        <a:t>2. Microbes </a:t>
                      </a:r>
                      <a:r>
                        <a:rPr lang="en-US" sz="1000" dirty="0">
                          <a:latin typeface="Times New Roman"/>
                          <a:ea typeface="Times New Roman"/>
                          <a:cs typeface="Times New Roman"/>
                        </a:rPr>
                        <a:t>and its suitability in sustainable development: Brief account bacterial cell structure, metabolic diversity, different niche occupancy   </a:t>
                      </a:r>
                      <a:endParaRPr lang="en-US" sz="1200" dirty="0">
                        <a:latin typeface="Bookman Old Style"/>
                        <a:ea typeface="Times New Roman"/>
                        <a:cs typeface="Times New Roman"/>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291465" marR="0" algn="just">
                        <a:lnSpc>
                          <a:spcPct val="150000"/>
                        </a:lnSpc>
                        <a:spcBef>
                          <a:spcPts val="0"/>
                        </a:spcBef>
                        <a:spcAft>
                          <a:spcPts val="0"/>
                        </a:spcAft>
                      </a:pPr>
                      <a:r>
                        <a:rPr lang="en-US" sz="1000" dirty="0">
                          <a:latin typeface="Times New Roman"/>
                          <a:ea typeface="Times New Roman"/>
                          <a:cs typeface="Times New Roman"/>
                        </a:rPr>
                        <a:t>4</a:t>
                      </a:r>
                      <a:endParaRPr lang="en-US" sz="1200" dirty="0">
                        <a:latin typeface="Bookman Old Style"/>
                        <a:ea typeface="Times New Roman"/>
                        <a:cs typeface="Times New Roman"/>
                      </a:endParaRPr>
                    </a:p>
                  </a:txBody>
                  <a:tcPr marL="68580" marR="68580" marT="0" marB="0"/>
                </a:tc>
              </a:tr>
              <a:tr h="322807">
                <a:tc vMerge="1">
                  <a:txBody>
                    <a:bodyPr/>
                    <a:lstStyle/>
                    <a:p>
                      <a:endParaRPr lang="en-US"/>
                    </a:p>
                  </a:txBody>
                  <a:tcPr/>
                </a:tc>
                <a:tc gridSpan="4">
                  <a:txBody>
                    <a:bodyPr/>
                    <a:lstStyle/>
                    <a:p>
                      <a:pPr marL="342900" marR="0" lvl="0" indent="-342900" algn="l">
                        <a:lnSpc>
                          <a:spcPct val="115000"/>
                        </a:lnSpc>
                        <a:spcBef>
                          <a:spcPts val="0"/>
                        </a:spcBef>
                        <a:spcAft>
                          <a:spcPts val="0"/>
                        </a:spcAft>
                        <a:buFont typeface="+mj-lt"/>
                        <a:buNone/>
                      </a:pPr>
                      <a:r>
                        <a:rPr lang="en-US" sz="1000" dirty="0" smtClean="0">
                          <a:latin typeface="Times New Roman"/>
                          <a:ea typeface="Times New Roman"/>
                          <a:cs typeface="Times New Roman"/>
                        </a:rPr>
                        <a:t>3. Concept </a:t>
                      </a:r>
                      <a:r>
                        <a:rPr lang="en-US" sz="1000" dirty="0">
                          <a:latin typeface="Times New Roman"/>
                          <a:ea typeface="Times New Roman"/>
                          <a:cs typeface="Times New Roman"/>
                        </a:rPr>
                        <a:t>of antisepsis, disinfection and sterilization  </a:t>
                      </a:r>
                      <a:endParaRPr lang="en-US" sz="1200" dirty="0">
                        <a:latin typeface="Bookman Old Style"/>
                        <a:ea typeface="Times New Roman"/>
                        <a:cs typeface="Times New Roman"/>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algn="ctr">
                        <a:lnSpc>
                          <a:spcPct val="150000"/>
                        </a:lnSpc>
                        <a:spcBef>
                          <a:spcPts val="0"/>
                        </a:spcBef>
                        <a:spcAft>
                          <a:spcPts val="0"/>
                        </a:spcAft>
                      </a:pPr>
                      <a:r>
                        <a:rPr lang="en-US" sz="1000">
                          <a:latin typeface="Times New Roman"/>
                          <a:ea typeface="Times New Roman"/>
                          <a:cs typeface="Times New Roman"/>
                        </a:rPr>
                        <a:t>3</a:t>
                      </a:r>
                      <a:endParaRPr lang="en-US" sz="1200">
                        <a:latin typeface="Bookman Old Style"/>
                        <a:ea typeface="Times New Roman"/>
                        <a:cs typeface="Times New Roman"/>
                      </a:endParaRPr>
                    </a:p>
                  </a:txBody>
                  <a:tcPr marL="68580" marR="68580" marT="0" marB="0"/>
                </a:tc>
              </a:tr>
              <a:tr h="322807">
                <a:tc vMerge="1">
                  <a:txBody>
                    <a:bodyPr/>
                    <a:lstStyle/>
                    <a:p>
                      <a:endParaRPr lang="en-US"/>
                    </a:p>
                  </a:txBody>
                  <a:tcPr/>
                </a:tc>
                <a:tc gridSpan="4">
                  <a:txBody>
                    <a:bodyPr/>
                    <a:lstStyle/>
                    <a:p>
                      <a:pPr marL="342900" marR="0" lvl="0" indent="-342900">
                        <a:lnSpc>
                          <a:spcPct val="115000"/>
                        </a:lnSpc>
                        <a:spcBef>
                          <a:spcPts val="0"/>
                        </a:spcBef>
                        <a:spcAft>
                          <a:spcPts val="0"/>
                        </a:spcAft>
                        <a:buFont typeface="+mj-lt"/>
                        <a:buNone/>
                      </a:pPr>
                      <a:r>
                        <a:rPr lang="en-US" sz="1000" dirty="0" smtClean="0">
                          <a:latin typeface="Times New Roman"/>
                          <a:ea typeface="Times New Roman"/>
                          <a:cs typeface="Times New Roman"/>
                        </a:rPr>
                        <a:t>4. Modern </a:t>
                      </a:r>
                      <a:r>
                        <a:rPr lang="en-US" sz="1000" dirty="0">
                          <a:latin typeface="Times New Roman"/>
                          <a:ea typeface="Times New Roman"/>
                          <a:cs typeface="Times New Roman"/>
                        </a:rPr>
                        <a:t>approach of bacterial classification   </a:t>
                      </a:r>
                      <a:endParaRPr lang="en-US" sz="1100" dirty="0">
                        <a:latin typeface="Calibri"/>
                        <a:ea typeface="Times New Roman"/>
                        <a:cs typeface="Times New Roman"/>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algn="ctr">
                        <a:lnSpc>
                          <a:spcPct val="115000"/>
                        </a:lnSpc>
                        <a:spcBef>
                          <a:spcPts val="0"/>
                        </a:spcBef>
                        <a:spcAft>
                          <a:spcPts val="0"/>
                        </a:spcAft>
                      </a:pPr>
                      <a:r>
                        <a:rPr lang="en-US" sz="1000">
                          <a:latin typeface="Times New Roman"/>
                          <a:ea typeface="Times New Roman"/>
                          <a:cs typeface="Times New Roman"/>
                        </a:rPr>
                        <a:t>3</a:t>
                      </a:r>
                      <a:endParaRPr lang="en-US" sz="1100">
                        <a:latin typeface="Calibri"/>
                        <a:ea typeface="Times New Roman"/>
                        <a:cs typeface="Times New Roman"/>
                      </a:endParaRPr>
                    </a:p>
                  </a:txBody>
                  <a:tcPr marL="68580" marR="68580" marT="0" marB="0"/>
                </a:tc>
              </a:tr>
              <a:tr h="322807">
                <a:tc vMerge="1">
                  <a:txBody>
                    <a:bodyPr/>
                    <a:lstStyle/>
                    <a:p>
                      <a:endParaRPr lang="en-US"/>
                    </a:p>
                  </a:txBody>
                  <a:tcPr/>
                </a:tc>
                <a:tc gridSpan="4">
                  <a:txBody>
                    <a:bodyPr/>
                    <a:lstStyle/>
                    <a:p>
                      <a:pPr marL="342900" marR="0" lvl="0" indent="-342900">
                        <a:lnSpc>
                          <a:spcPct val="115000"/>
                        </a:lnSpc>
                        <a:spcBef>
                          <a:spcPts val="0"/>
                        </a:spcBef>
                        <a:spcAft>
                          <a:spcPts val="0"/>
                        </a:spcAft>
                        <a:buFont typeface="+mj-lt"/>
                        <a:buNone/>
                      </a:pPr>
                      <a:r>
                        <a:rPr lang="en-US" sz="1000" dirty="0" smtClean="0">
                          <a:latin typeface="Times New Roman"/>
                          <a:ea typeface="Times New Roman"/>
                          <a:cs typeface="Times New Roman"/>
                        </a:rPr>
                        <a:t>5. Microbial </a:t>
                      </a:r>
                      <a:r>
                        <a:rPr lang="en-US" sz="1000" dirty="0">
                          <a:latin typeface="Times New Roman"/>
                          <a:ea typeface="Times New Roman"/>
                          <a:cs typeface="Times New Roman"/>
                        </a:rPr>
                        <a:t>Growth characteristics, strategies of cell division, stress response </a:t>
                      </a:r>
                      <a:endParaRPr lang="en-US" sz="1100" dirty="0">
                        <a:latin typeface="Calibri"/>
                        <a:ea typeface="Times New Roman"/>
                        <a:cs typeface="Times New Roman"/>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21590" marR="0">
                        <a:lnSpc>
                          <a:spcPct val="115000"/>
                        </a:lnSpc>
                        <a:spcBef>
                          <a:spcPts val="0"/>
                        </a:spcBef>
                        <a:spcAft>
                          <a:spcPts val="0"/>
                        </a:spcAft>
                      </a:pPr>
                      <a:r>
                        <a:rPr lang="en-US" sz="1000">
                          <a:latin typeface="Times New Roman"/>
                          <a:ea typeface="Times New Roman"/>
                          <a:cs typeface="Times New Roman"/>
                        </a:rPr>
                        <a:t>       3</a:t>
                      </a:r>
                      <a:endParaRPr lang="en-US" sz="1100">
                        <a:latin typeface="Calibri"/>
                        <a:ea typeface="Times New Roman"/>
                        <a:cs typeface="Times New Roman"/>
                      </a:endParaRPr>
                    </a:p>
                  </a:txBody>
                  <a:tcPr marL="68580" marR="68580" marT="0" marB="0"/>
                </a:tc>
              </a:tr>
              <a:tr h="322807">
                <a:tc vMerge="1">
                  <a:txBody>
                    <a:bodyPr/>
                    <a:lstStyle/>
                    <a:p>
                      <a:endParaRPr lang="en-US"/>
                    </a:p>
                  </a:txBody>
                  <a:tcPr/>
                </a:tc>
                <a:tc gridSpan="4">
                  <a:txBody>
                    <a:bodyPr/>
                    <a:lstStyle/>
                    <a:p>
                      <a:pPr marL="342900" marR="0" lvl="0" indent="-342900">
                        <a:lnSpc>
                          <a:spcPct val="115000"/>
                        </a:lnSpc>
                        <a:spcBef>
                          <a:spcPts val="0"/>
                        </a:spcBef>
                        <a:spcAft>
                          <a:spcPts val="0"/>
                        </a:spcAft>
                        <a:buFont typeface="+mj-lt"/>
                        <a:buNone/>
                      </a:pPr>
                      <a:r>
                        <a:rPr lang="en-US" sz="1000" dirty="0" smtClean="0">
                          <a:latin typeface="Times New Roman"/>
                          <a:ea typeface="Times New Roman"/>
                          <a:cs typeface="Times New Roman"/>
                        </a:rPr>
                        <a:t>6. Genetic </a:t>
                      </a:r>
                      <a:r>
                        <a:rPr lang="en-US" sz="1000" dirty="0">
                          <a:latin typeface="Times New Roman"/>
                          <a:ea typeface="Times New Roman"/>
                          <a:cs typeface="Times New Roman"/>
                        </a:rPr>
                        <a:t>recombination in bacteria, transformation, conjugation, transduction and sex-</a:t>
                      </a:r>
                      <a:r>
                        <a:rPr lang="en-US" sz="1000" dirty="0" err="1">
                          <a:latin typeface="Times New Roman"/>
                          <a:ea typeface="Times New Roman"/>
                          <a:cs typeface="Times New Roman"/>
                        </a:rPr>
                        <a:t>duction</a:t>
                      </a:r>
                      <a:r>
                        <a:rPr lang="en-US" sz="1000" dirty="0">
                          <a:latin typeface="Times New Roman"/>
                          <a:ea typeface="Times New Roman"/>
                          <a:cs typeface="Times New Roman"/>
                        </a:rPr>
                        <a:t>. </a:t>
                      </a:r>
                      <a:endParaRPr lang="en-US" sz="1100" dirty="0">
                        <a:latin typeface="Calibri"/>
                        <a:ea typeface="Times New Roman"/>
                        <a:cs typeface="Times New Roman"/>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21590" marR="0">
                        <a:lnSpc>
                          <a:spcPct val="115000"/>
                        </a:lnSpc>
                        <a:spcBef>
                          <a:spcPts val="0"/>
                        </a:spcBef>
                        <a:spcAft>
                          <a:spcPts val="0"/>
                        </a:spcAft>
                      </a:pPr>
                      <a:r>
                        <a:rPr lang="en-US" sz="1000">
                          <a:latin typeface="Times New Roman"/>
                          <a:ea typeface="Times New Roman"/>
                          <a:cs typeface="Times New Roman"/>
                        </a:rPr>
                        <a:t>       5</a:t>
                      </a:r>
                      <a:endParaRPr lang="en-US" sz="1100">
                        <a:latin typeface="Calibri"/>
                        <a:ea typeface="Times New Roman"/>
                        <a:cs typeface="Times New Roman"/>
                      </a:endParaRPr>
                    </a:p>
                  </a:txBody>
                  <a:tcPr marL="68580" marR="68580" marT="0" marB="0"/>
                </a:tc>
              </a:tr>
              <a:tr h="322807">
                <a:tc vMerge="1">
                  <a:txBody>
                    <a:bodyPr/>
                    <a:lstStyle/>
                    <a:p>
                      <a:endParaRPr lang="en-US"/>
                    </a:p>
                  </a:txBody>
                  <a:tcPr/>
                </a:tc>
                <a:tc gridSpan="4">
                  <a:txBody>
                    <a:bodyPr/>
                    <a:lstStyle/>
                    <a:p>
                      <a:pPr marL="342900" marR="0" lvl="0" indent="-342900">
                        <a:lnSpc>
                          <a:spcPct val="115000"/>
                        </a:lnSpc>
                        <a:spcBef>
                          <a:spcPts val="0"/>
                        </a:spcBef>
                        <a:spcAft>
                          <a:spcPts val="0"/>
                        </a:spcAft>
                        <a:buFont typeface="+mj-lt"/>
                        <a:buNone/>
                      </a:pPr>
                      <a:r>
                        <a:rPr lang="en-US" sz="1000" dirty="0" smtClean="0">
                          <a:latin typeface="Times New Roman"/>
                          <a:ea typeface="Times New Roman"/>
                          <a:cs typeface="Times New Roman"/>
                        </a:rPr>
                        <a:t>7. Signal </a:t>
                      </a:r>
                      <a:r>
                        <a:rPr lang="en-US" sz="1000" dirty="0">
                          <a:latin typeface="Times New Roman"/>
                          <a:ea typeface="Times New Roman"/>
                          <a:cs typeface="Times New Roman"/>
                        </a:rPr>
                        <a:t>transduction in bacteria, regulation of signaling pathways, bacterial and plant </a:t>
                      </a:r>
                      <a:r>
                        <a:rPr lang="en-US" sz="1000" dirty="0" smtClean="0">
                          <a:latin typeface="Times New Roman"/>
                          <a:ea typeface="Times New Roman"/>
                          <a:cs typeface="Times New Roman"/>
                        </a:rPr>
                        <a:t>two-component systems</a:t>
                      </a:r>
                      <a:r>
                        <a:rPr lang="en-US" sz="1000" dirty="0">
                          <a:latin typeface="Times New Roman"/>
                          <a:ea typeface="Times New Roman"/>
                          <a:cs typeface="Times New Roman"/>
                        </a:rPr>
                        <a:t>, bacterial </a:t>
                      </a:r>
                      <a:r>
                        <a:rPr lang="en-US" sz="1000" dirty="0" err="1">
                          <a:latin typeface="Times New Roman"/>
                          <a:ea typeface="Times New Roman"/>
                          <a:cs typeface="Times New Roman"/>
                        </a:rPr>
                        <a:t>chemotaxis</a:t>
                      </a:r>
                      <a:r>
                        <a:rPr lang="en-US" sz="1000" dirty="0">
                          <a:latin typeface="Times New Roman"/>
                          <a:ea typeface="Times New Roman"/>
                          <a:cs typeface="Times New Roman"/>
                        </a:rPr>
                        <a:t> and quorum sensing.   </a:t>
                      </a:r>
                      <a:endParaRPr lang="en-US" sz="1100" dirty="0">
                        <a:latin typeface="Calibri"/>
                        <a:ea typeface="Times New Roman"/>
                        <a:cs typeface="Times New Roman"/>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21590" marR="0">
                        <a:lnSpc>
                          <a:spcPct val="115000"/>
                        </a:lnSpc>
                        <a:spcBef>
                          <a:spcPts val="0"/>
                        </a:spcBef>
                        <a:spcAft>
                          <a:spcPts val="0"/>
                        </a:spcAft>
                      </a:pPr>
                      <a:r>
                        <a:rPr lang="en-US" sz="1000">
                          <a:latin typeface="Times New Roman"/>
                          <a:ea typeface="Times New Roman"/>
                          <a:cs typeface="Times New Roman"/>
                        </a:rPr>
                        <a:t>       8</a:t>
                      </a:r>
                      <a:endParaRPr lang="en-US" sz="1100">
                        <a:latin typeface="Calibri"/>
                        <a:ea typeface="Times New Roman"/>
                        <a:cs typeface="Times New Roman"/>
                      </a:endParaRPr>
                    </a:p>
                  </a:txBody>
                  <a:tcPr marL="68580" marR="68580" marT="0" marB="0"/>
                </a:tc>
              </a:tr>
              <a:tr h="482277">
                <a:tc vMerge="1">
                  <a:txBody>
                    <a:bodyPr/>
                    <a:lstStyle/>
                    <a:p>
                      <a:endParaRPr lang="en-US"/>
                    </a:p>
                  </a:txBody>
                  <a:tcPr/>
                </a:tc>
                <a:tc gridSpan="4">
                  <a:txBody>
                    <a:bodyPr/>
                    <a:lstStyle/>
                    <a:p>
                      <a:pPr marL="342900" marR="0" lvl="0" indent="-342900">
                        <a:lnSpc>
                          <a:spcPct val="115000"/>
                        </a:lnSpc>
                        <a:spcBef>
                          <a:spcPts val="0"/>
                        </a:spcBef>
                        <a:spcAft>
                          <a:spcPts val="0"/>
                        </a:spcAft>
                        <a:buFont typeface="+mj-lt"/>
                        <a:buNone/>
                      </a:pPr>
                      <a:r>
                        <a:rPr lang="en-US" sz="1000" dirty="0" smtClean="0">
                          <a:latin typeface="Times New Roman"/>
                          <a:ea typeface="Times New Roman"/>
                          <a:cs typeface="Times New Roman"/>
                        </a:rPr>
                        <a:t>8. Host </a:t>
                      </a:r>
                      <a:r>
                        <a:rPr lang="en-US" sz="1000" dirty="0">
                          <a:latin typeface="Times New Roman"/>
                          <a:ea typeface="Times New Roman"/>
                          <a:cs typeface="Times New Roman"/>
                        </a:rPr>
                        <a:t>parasite interaction Recognition and entry processes of different pathogens like bacteria, viruses into animal and plant host cells, alteration of host cell behavior by pathogens, virus-induced cell transformation, pathogen-induced diseases in animals and plants. </a:t>
                      </a:r>
                      <a:endParaRPr lang="en-US" sz="1100" dirty="0">
                        <a:latin typeface="Calibri"/>
                        <a:ea typeface="Times New Roman"/>
                        <a:cs typeface="Times New Roman"/>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21590" marR="0">
                        <a:lnSpc>
                          <a:spcPct val="115000"/>
                        </a:lnSpc>
                        <a:spcBef>
                          <a:spcPts val="0"/>
                        </a:spcBef>
                        <a:spcAft>
                          <a:spcPts val="0"/>
                        </a:spcAft>
                      </a:pPr>
                      <a:r>
                        <a:rPr lang="en-US" sz="1000">
                          <a:latin typeface="Times New Roman"/>
                          <a:ea typeface="Times New Roman"/>
                          <a:cs typeface="Times New Roman"/>
                        </a:rPr>
                        <a:t>     10</a:t>
                      </a:r>
                      <a:endParaRPr lang="en-US" sz="1100">
                        <a:latin typeface="Calibri"/>
                        <a:ea typeface="Times New Roman"/>
                        <a:cs typeface="Times New Roman"/>
                      </a:endParaRPr>
                    </a:p>
                  </a:txBody>
                  <a:tcPr marL="68580" marR="68580" marT="0" marB="0"/>
                </a:tc>
              </a:tr>
              <a:tr h="322807">
                <a:tc vMerge="1">
                  <a:txBody>
                    <a:bodyPr/>
                    <a:lstStyle/>
                    <a:p>
                      <a:endParaRPr lang="en-US"/>
                    </a:p>
                  </a:txBody>
                  <a:tcPr/>
                </a:tc>
                <a:tc gridSpan="4">
                  <a:txBody>
                    <a:bodyPr/>
                    <a:lstStyle/>
                    <a:p>
                      <a:pPr marL="342900" marR="0" lvl="0" indent="-342900">
                        <a:lnSpc>
                          <a:spcPct val="115000"/>
                        </a:lnSpc>
                        <a:spcBef>
                          <a:spcPts val="0"/>
                        </a:spcBef>
                        <a:spcAft>
                          <a:spcPts val="0"/>
                        </a:spcAft>
                        <a:buFont typeface="+mj-lt"/>
                        <a:buNone/>
                      </a:pPr>
                      <a:r>
                        <a:rPr lang="en-US" sz="1000" dirty="0" smtClean="0">
                          <a:latin typeface="Times New Roman"/>
                          <a:ea typeface="Times New Roman"/>
                          <a:cs typeface="Times New Roman"/>
                        </a:rPr>
                        <a:t>9.</a:t>
                      </a:r>
                      <a:r>
                        <a:rPr lang="en-US" sz="1000" baseline="0" dirty="0" smtClean="0">
                          <a:latin typeface="Times New Roman"/>
                          <a:ea typeface="Times New Roman"/>
                          <a:cs typeface="Times New Roman"/>
                        </a:rPr>
                        <a:t> </a:t>
                      </a:r>
                      <a:r>
                        <a:rPr lang="en-US" sz="1000" dirty="0" smtClean="0">
                          <a:latin typeface="Times New Roman"/>
                          <a:ea typeface="Times New Roman"/>
                          <a:cs typeface="Times New Roman"/>
                        </a:rPr>
                        <a:t>Microbial </a:t>
                      </a:r>
                      <a:r>
                        <a:rPr lang="en-US" sz="1000" dirty="0">
                          <a:latin typeface="Times New Roman"/>
                          <a:ea typeface="Times New Roman"/>
                          <a:cs typeface="Times New Roman"/>
                        </a:rPr>
                        <a:t>production: Microbial fermentation and production of small and macro molecules. </a:t>
                      </a:r>
                      <a:endParaRPr lang="en-US" sz="1100" dirty="0">
                        <a:latin typeface="Calibri"/>
                        <a:ea typeface="Times New Roman"/>
                        <a:cs typeface="Times New Roman"/>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21590" marR="0">
                        <a:lnSpc>
                          <a:spcPct val="115000"/>
                        </a:lnSpc>
                        <a:spcBef>
                          <a:spcPts val="0"/>
                        </a:spcBef>
                        <a:spcAft>
                          <a:spcPts val="0"/>
                        </a:spcAft>
                      </a:pPr>
                      <a:r>
                        <a:rPr lang="en-US" sz="1000">
                          <a:latin typeface="Times New Roman"/>
                          <a:ea typeface="Times New Roman"/>
                          <a:cs typeface="Times New Roman"/>
                        </a:rPr>
                        <a:t>      6</a:t>
                      </a:r>
                      <a:endParaRPr lang="en-US" sz="1100">
                        <a:latin typeface="Calibri"/>
                        <a:ea typeface="Times New Roman"/>
                        <a:cs typeface="Times New Roman"/>
                      </a:endParaRPr>
                    </a:p>
                  </a:txBody>
                  <a:tcPr marL="68580" marR="68580" marT="0" marB="0"/>
                </a:tc>
              </a:tr>
              <a:tr h="322807">
                <a:tc vMerge="1">
                  <a:txBody>
                    <a:bodyPr/>
                    <a:lstStyle/>
                    <a:p>
                      <a:endParaRPr lang="en-US"/>
                    </a:p>
                  </a:txBody>
                  <a:tcPr/>
                </a:tc>
                <a:tc gridSpan="4">
                  <a:txBody>
                    <a:bodyPr/>
                    <a:lstStyle/>
                    <a:p>
                      <a:pPr marL="342900" marR="0" lvl="0" indent="-342900">
                        <a:lnSpc>
                          <a:spcPct val="115000"/>
                        </a:lnSpc>
                        <a:spcBef>
                          <a:spcPts val="0"/>
                        </a:spcBef>
                        <a:spcAft>
                          <a:spcPts val="0"/>
                        </a:spcAft>
                        <a:buFont typeface="+mj-lt"/>
                        <a:buNone/>
                      </a:pPr>
                      <a:r>
                        <a:rPr lang="en-US" sz="1000" dirty="0" smtClean="0">
                          <a:latin typeface="Times New Roman"/>
                          <a:ea typeface="Times New Roman"/>
                          <a:cs typeface="Times New Roman"/>
                        </a:rPr>
                        <a:t>10.</a:t>
                      </a:r>
                      <a:r>
                        <a:rPr lang="en-US" sz="1000" baseline="0" dirty="0" smtClean="0">
                          <a:latin typeface="Times New Roman"/>
                          <a:ea typeface="Times New Roman"/>
                          <a:cs typeface="Times New Roman"/>
                        </a:rPr>
                        <a:t> </a:t>
                      </a:r>
                      <a:r>
                        <a:rPr lang="en-US" sz="1000" dirty="0" smtClean="0">
                          <a:latin typeface="Times New Roman"/>
                          <a:ea typeface="Times New Roman"/>
                          <a:cs typeface="Times New Roman"/>
                        </a:rPr>
                        <a:t>Microbes </a:t>
                      </a:r>
                      <a:r>
                        <a:rPr lang="en-US" sz="1000" dirty="0">
                          <a:latin typeface="Times New Roman"/>
                          <a:ea typeface="Times New Roman"/>
                          <a:cs typeface="Times New Roman"/>
                        </a:rPr>
                        <a:t>in environmental management: Bioremediation and </a:t>
                      </a:r>
                      <a:r>
                        <a:rPr lang="en-US" sz="1000" dirty="0" err="1">
                          <a:latin typeface="Times New Roman"/>
                          <a:ea typeface="Times New Roman"/>
                          <a:cs typeface="Times New Roman"/>
                        </a:rPr>
                        <a:t>phytoremediation</a:t>
                      </a:r>
                      <a:r>
                        <a:rPr lang="en-US" sz="1000" dirty="0">
                          <a:latin typeface="Times New Roman"/>
                          <a:ea typeface="Times New Roman"/>
                          <a:cs typeface="Times New Roman"/>
                        </a:rPr>
                        <a:t>, Biosensors </a:t>
                      </a:r>
                      <a:endParaRPr lang="en-US" sz="1100" dirty="0">
                        <a:latin typeface="Calibri"/>
                        <a:ea typeface="Times New Roman"/>
                        <a:cs typeface="Times New Roman"/>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21590" marR="0">
                        <a:lnSpc>
                          <a:spcPct val="115000"/>
                        </a:lnSpc>
                        <a:spcBef>
                          <a:spcPts val="0"/>
                        </a:spcBef>
                        <a:spcAft>
                          <a:spcPts val="0"/>
                        </a:spcAft>
                      </a:pPr>
                      <a:r>
                        <a:rPr lang="en-US" sz="1000">
                          <a:latin typeface="Times New Roman"/>
                          <a:ea typeface="Times New Roman"/>
                          <a:cs typeface="Times New Roman"/>
                        </a:rPr>
                        <a:t>      3</a:t>
                      </a:r>
                      <a:endParaRPr lang="en-US" sz="1100">
                        <a:latin typeface="Calibri"/>
                        <a:ea typeface="Times New Roman"/>
                        <a:cs typeface="Times New Roman"/>
                      </a:endParaRPr>
                    </a:p>
                  </a:txBody>
                  <a:tcPr marL="68580" marR="68580" marT="0" marB="0"/>
                </a:tc>
              </a:tr>
              <a:tr h="322807">
                <a:tc vMerge="1">
                  <a:txBody>
                    <a:bodyPr/>
                    <a:lstStyle/>
                    <a:p>
                      <a:endParaRPr lang="en-US"/>
                    </a:p>
                  </a:txBody>
                  <a:tcPr/>
                </a:tc>
                <a:tc gridSpan="4">
                  <a:txBody>
                    <a:bodyPr/>
                    <a:lstStyle/>
                    <a:p>
                      <a:pPr marL="342900" marR="0" lvl="0" indent="-342900">
                        <a:lnSpc>
                          <a:spcPct val="115000"/>
                        </a:lnSpc>
                        <a:spcBef>
                          <a:spcPts val="0"/>
                        </a:spcBef>
                        <a:spcAft>
                          <a:spcPts val="0"/>
                        </a:spcAft>
                        <a:buFont typeface="+mj-lt"/>
                        <a:buNone/>
                      </a:pPr>
                      <a:r>
                        <a:rPr lang="en-US" sz="1000" dirty="0" smtClean="0">
                          <a:latin typeface="Times New Roman"/>
                          <a:ea typeface="Times New Roman"/>
                          <a:cs typeface="Times New Roman"/>
                        </a:rPr>
                        <a:t>11. Microbes </a:t>
                      </a:r>
                      <a:r>
                        <a:rPr lang="en-US" sz="1000" dirty="0">
                          <a:latin typeface="Times New Roman"/>
                          <a:ea typeface="Times New Roman"/>
                          <a:cs typeface="Times New Roman"/>
                        </a:rPr>
                        <a:t>in healthcare: antibiotics and drug developments </a:t>
                      </a:r>
                      <a:endParaRPr lang="en-US" sz="1100" dirty="0">
                        <a:latin typeface="Calibri"/>
                        <a:ea typeface="Times New Roman"/>
                        <a:cs typeface="Times New Roman"/>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algn="ctr">
                        <a:lnSpc>
                          <a:spcPct val="115000"/>
                        </a:lnSpc>
                        <a:spcBef>
                          <a:spcPts val="0"/>
                        </a:spcBef>
                        <a:spcAft>
                          <a:spcPts val="0"/>
                        </a:spcAft>
                      </a:pPr>
                      <a:r>
                        <a:rPr lang="en-US" sz="1000">
                          <a:latin typeface="Times New Roman"/>
                          <a:ea typeface="Times New Roman"/>
                          <a:cs typeface="Times New Roman"/>
                        </a:rPr>
                        <a:t>3</a:t>
                      </a:r>
                      <a:endParaRPr lang="en-US" sz="1100">
                        <a:latin typeface="Calibri"/>
                        <a:ea typeface="Times New Roman"/>
                        <a:cs typeface="Times New Roman"/>
                      </a:endParaRPr>
                    </a:p>
                  </a:txBody>
                  <a:tcPr marL="68580" marR="68580" marT="0" marB="0"/>
                </a:tc>
              </a:tr>
              <a:tr h="322807">
                <a:tc vMerge="1">
                  <a:txBody>
                    <a:bodyPr/>
                    <a:lstStyle/>
                    <a:p>
                      <a:endParaRPr lang="en-US"/>
                    </a:p>
                  </a:txBody>
                  <a:tcPr/>
                </a:tc>
                <a:tc gridSpan="4">
                  <a:txBody>
                    <a:bodyPr/>
                    <a:lstStyle/>
                    <a:p>
                      <a:pPr marL="342900" marR="0" lvl="0" indent="-342900">
                        <a:lnSpc>
                          <a:spcPct val="115000"/>
                        </a:lnSpc>
                        <a:spcBef>
                          <a:spcPts val="0"/>
                        </a:spcBef>
                        <a:spcAft>
                          <a:spcPts val="0"/>
                        </a:spcAft>
                        <a:buFont typeface="+mj-lt"/>
                        <a:buNone/>
                      </a:pPr>
                      <a:r>
                        <a:rPr lang="en-US" sz="1000" dirty="0" smtClean="0">
                          <a:latin typeface="Times New Roman"/>
                          <a:ea typeface="Times New Roman"/>
                          <a:cs typeface="Times New Roman"/>
                        </a:rPr>
                        <a:t>12. Microbes </a:t>
                      </a:r>
                      <a:r>
                        <a:rPr lang="en-US" sz="1000" dirty="0">
                          <a:latin typeface="Times New Roman"/>
                          <a:ea typeface="Times New Roman"/>
                          <a:cs typeface="Times New Roman"/>
                        </a:rPr>
                        <a:t>in agriculture: crop improvement and protection </a:t>
                      </a:r>
                      <a:endParaRPr lang="en-US" sz="1100" dirty="0">
                        <a:latin typeface="Calibri"/>
                        <a:ea typeface="Times New Roman"/>
                        <a:cs typeface="Times New Roman"/>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algn="ctr">
                        <a:lnSpc>
                          <a:spcPct val="115000"/>
                        </a:lnSpc>
                        <a:spcBef>
                          <a:spcPts val="0"/>
                        </a:spcBef>
                        <a:spcAft>
                          <a:spcPts val="0"/>
                        </a:spcAft>
                      </a:pPr>
                      <a:r>
                        <a:rPr lang="en-US" sz="1000">
                          <a:latin typeface="Times New Roman"/>
                          <a:ea typeface="Times New Roman"/>
                          <a:cs typeface="Times New Roman"/>
                        </a:rPr>
                        <a:t>3</a:t>
                      </a:r>
                      <a:endParaRPr lang="en-US" sz="1100">
                        <a:latin typeface="Calibri"/>
                        <a:ea typeface="Times New Roman"/>
                        <a:cs typeface="Times New Roman"/>
                      </a:endParaRPr>
                    </a:p>
                  </a:txBody>
                  <a:tcPr marL="68580" marR="68580" marT="0" marB="0"/>
                </a:tc>
              </a:tr>
              <a:tr h="322807">
                <a:tc vMerge="1">
                  <a:txBody>
                    <a:bodyPr/>
                    <a:lstStyle/>
                    <a:p>
                      <a:endParaRPr lang="en-US"/>
                    </a:p>
                  </a:txBody>
                  <a:tcPr/>
                </a:tc>
                <a:tc gridSpan="4">
                  <a:txBody>
                    <a:bodyPr/>
                    <a:lstStyle/>
                    <a:p>
                      <a:pPr marL="342900" marR="0" lvl="0" indent="-342900">
                        <a:lnSpc>
                          <a:spcPct val="115000"/>
                        </a:lnSpc>
                        <a:spcBef>
                          <a:spcPts val="0"/>
                        </a:spcBef>
                        <a:spcAft>
                          <a:spcPts val="0"/>
                        </a:spcAft>
                        <a:buFont typeface="+mj-lt"/>
                        <a:buNone/>
                      </a:pPr>
                      <a:r>
                        <a:rPr lang="en-US" sz="1000" dirty="0" smtClean="0">
                          <a:latin typeface="Times New Roman"/>
                          <a:ea typeface="Times New Roman"/>
                          <a:cs typeface="Times New Roman"/>
                        </a:rPr>
                        <a:t>13. Microbes </a:t>
                      </a:r>
                      <a:r>
                        <a:rPr lang="en-US" sz="1000" dirty="0">
                          <a:latin typeface="Times New Roman"/>
                          <a:ea typeface="Times New Roman"/>
                          <a:cs typeface="Times New Roman"/>
                        </a:rPr>
                        <a:t>in food processing </a:t>
                      </a:r>
                      <a:endParaRPr lang="en-US" sz="1100" dirty="0">
                        <a:latin typeface="Calibri"/>
                        <a:ea typeface="Times New Roman"/>
                        <a:cs typeface="Times New Roman"/>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algn="ctr">
                        <a:lnSpc>
                          <a:spcPct val="115000"/>
                        </a:lnSpc>
                        <a:spcBef>
                          <a:spcPts val="0"/>
                        </a:spcBef>
                        <a:spcAft>
                          <a:spcPts val="0"/>
                        </a:spcAft>
                      </a:pPr>
                      <a:r>
                        <a:rPr lang="en-US" sz="1000">
                          <a:latin typeface="Times New Roman"/>
                          <a:ea typeface="Times New Roman"/>
                          <a:cs typeface="Times New Roman"/>
                        </a:rPr>
                        <a:t>3</a:t>
                      </a:r>
                      <a:endParaRPr lang="en-US" sz="1100">
                        <a:latin typeface="Calibri"/>
                        <a:ea typeface="Times New Roman"/>
                        <a:cs typeface="Times New Roman"/>
                      </a:endParaRPr>
                    </a:p>
                  </a:txBody>
                  <a:tcPr marL="68580" marR="68580" marT="0" marB="0"/>
                </a:tc>
              </a:tr>
              <a:tr h="322807">
                <a:tc vMerge="1">
                  <a:txBody>
                    <a:bodyPr/>
                    <a:lstStyle/>
                    <a:p>
                      <a:endParaRPr lang="en-US"/>
                    </a:p>
                  </a:txBody>
                  <a:tcPr/>
                </a:tc>
                <a:tc gridSpan="4">
                  <a:txBody>
                    <a:bodyPr/>
                    <a:lstStyle/>
                    <a:p>
                      <a:pPr marL="342900" marR="0" lvl="0" indent="-342900">
                        <a:lnSpc>
                          <a:spcPct val="115000"/>
                        </a:lnSpc>
                        <a:spcBef>
                          <a:spcPts val="0"/>
                        </a:spcBef>
                        <a:spcAft>
                          <a:spcPts val="0"/>
                        </a:spcAft>
                        <a:buFont typeface="+mj-lt"/>
                        <a:buNone/>
                      </a:pPr>
                      <a:r>
                        <a:rPr lang="en-US" sz="1000" dirty="0" smtClean="0">
                          <a:latin typeface="Times New Roman"/>
                          <a:ea typeface="Times New Roman"/>
                          <a:cs typeface="Times New Roman"/>
                        </a:rPr>
                        <a:t>14. Microbes </a:t>
                      </a:r>
                      <a:r>
                        <a:rPr lang="en-US" sz="1000" dirty="0">
                          <a:latin typeface="Times New Roman"/>
                          <a:ea typeface="Times New Roman"/>
                          <a:cs typeface="Times New Roman"/>
                        </a:rPr>
                        <a:t>in bio-hydrometallurgy and fuel industry </a:t>
                      </a:r>
                      <a:endParaRPr lang="en-US" sz="1100" dirty="0">
                        <a:latin typeface="Calibri"/>
                        <a:ea typeface="Times New Roman"/>
                        <a:cs typeface="Times New Roman"/>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algn="ctr">
                        <a:lnSpc>
                          <a:spcPct val="115000"/>
                        </a:lnSpc>
                        <a:spcBef>
                          <a:spcPts val="0"/>
                        </a:spcBef>
                        <a:spcAft>
                          <a:spcPts val="0"/>
                        </a:spcAft>
                      </a:pPr>
                      <a:r>
                        <a:rPr lang="en-US" sz="1000" dirty="0">
                          <a:latin typeface="Times New Roman"/>
                          <a:ea typeface="Times New Roman"/>
                          <a:cs typeface="Times New Roman"/>
                        </a:rPr>
                        <a:t>3</a:t>
                      </a:r>
                      <a:endParaRPr lang="en-US" sz="1100" dirty="0">
                        <a:latin typeface="Calibri"/>
                        <a:ea typeface="Times New Roman"/>
                        <a:cs typeface="Times New Roman"/>
                      </a:endParaRPr>
                    </a:p>
                  </a:txBody>
                  <a:tcPr marL="68580" marR="68580" marT="0" marB="0"/>
                </a:tc>
              </a:tr>
            </a:tbl>
          </a:graphicData>
        </a:graphic>
      </p:graphicFrame>
      <p:sp>
        <p:nvSpPr>
          <p:cNvPr id="5" name="TextBox 4"/>
          <p:cNvSpPr txBox="1"/>
          <p:nvPr/>
        </p:nvSpPr>
        <p:spPr>
          <a:xfrm>
            <a:off x="1447800" y="0"/>
            <a:ext cx="6096000" cy="1200329"/>
          </a:xfrm>
          <a:prstGeom prst="rect">
            <a:avLst/>
          </a:prstGeom>
          <a:noFill/>
        </p:spPr>
        <p:txBody>
          <a:bodyPr wrap="square" rtlCol="0">
            <a:spAutoFit/>
          </a:bodyPr>
          <a:lstStyle/>
          <a:p>
            <a:pPr algn="ctr"/>
            <a:r>
              <a:rPr lang="en-US" b="1" dirty="0"/>
              <a:t>Department of Microbiology</a:t>
            </a:r>
            <a:endParaRPr lang="en-US" dirty="0"/>
          </a:p>
          <a:p>
            <a:pPr algn="ctr"/>
            <a:r>
              <a:rPr lang="en-US" b="1" dirty="0"/>
              <a:t>Open Course offered to the students of other Departments.</a:t>
            </a:r>
            <a:endParaRPr lang="en-US" dirty="0"/>
          </a:p>
          <a:p>
            <a:pPr algn="ctr"/>
            <a:r>
              <a:rPr lang="en-US" b="1" dirty="0"/>
              <a:t>Maximum capacity: 25</a:t>
            </a:r>
            <a:endParaRPr lang="en-US" dirty="0"/>
          </a:p>
          <a:p>
            <a:pPr algn="ct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04800" y="2133600"/>
            <a:ext cx="8610600" cy="2031325"/>
          </a:xfrm>
          <a:prstGeom prst="rect">
            <a:avLst/>
          </a:prstGeom>
          <a:noFill/>
        </p:spPr>
        <p:txBody>
          <a:bodyPr wrap="square" rtlCol="0">
            <a:spAutoFit/>
          </a:bodyPr>
          <a:lstStyle/>
          <a:p>
            <a:pPr algn="ctr"/>
            <a:r>
              <a:rPr lang="en-US" dirty="0" smtClean="0"/>
              <a:t>DEPARTMENT OF MOLECULAR BIOLOGY &amp; </a:t>
            </a:r>
          </a:p>
          <a:p>
            <a:pPr algn="ctr"/>
            <a:r>
              <a:rPr lang="en-US" dirty="0" smtClean="0"/>
              <a:t>BIOTECHNOLOGY</a:t>
            </a:r>
          </a:p>
          <a:p>
            <a:pPr algn="ctr"/>
            <a:r>
              <a:rPr lang="en-US" dirty="0" smtClean="0"/>
              <a:t>UNIVERSITY OF KALYANI</a:t>
            </a:r>
          </a:p>
          <a:p>
            <a:pPr algn="ctr"/>
            <a:r>
              <a:rPr lang="en-US" dirty="0" smtClean="0"/>
              <a:t>[CBCS based Open </a:t>
            </a:r>
          </a:p>
          <a:p>
            <a:pPr algn="ctr"/>
            <a:r>
              <a:rPr lang="en-US" dirty="0" smtClean="0"/>
              <a:t>Choice Course </a:t>
            </a:r>
          </a:p>
          <a:p>
            <a:pPr algn="ctr"/>
            <a:r>
              <a:rPr lang="en-US" dirty="0" smtClean="0"/>
              <a:t>Content]</a:t>
            </a:r>
          </a:p>
          <a:p>
            <a:pPr algn="ctr"/>
            <a:r>
              <a:rPr lang="en-US" dirty="0" smtClean="0"/>
              <a:t>[Academic Session 2017-2018 onward]</a:t>
            </a: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81000" y="457200"/>
            <a:ext cx="8534400" cy="5632311"/>
          </a:xfrm>
          <a:prstGeom prst="rect">
            <a:avLst/>
          </a:prstGeom>
          <a:noFill/>
        </p:spPr>
        <p:txBody>
          <a:bodyPr wrap="square" rtlCol="0">
            <a:spAutoFit/>
          </a:bodyPr>
          <a:lstStyle/>
          <a:p>
            <a:r>
              <a:rPr lang="en-US" dirty="0" smtClean="0"/>
              <a:t>Name of the Course: Fundamentals of Biotechnology    4 credits (100 marks)</a:t>
            </a:r>
          </a:p>
          <a:p>
            <a:r>
              <a:rPr lang="en-US" dirty="0" smtClean="0"/>
              <a:t>1. a) Conventional Plant Breeding &amp; Plant </a:t>
            </a:r>
            <a:r>
              <a:rPr lang="en-US" dirty="0" err="1" smtClean="0"/>
              <a:t>Cell,Tissue</a:t>
            </a:r>
            <a:r>
              <a:rPr lang="en-US" dirty="0" smtClean="0"/>
              <a:t> </a:t>
            </a:r>
            <a:r>
              <a:rPr lang="en-US" dirty="0" err="1" smtClean="0"/>
              <a:t>Culture,a</a:t>
            </a:r>
            <a:r>
              <a:rPr lang="en-US" dirty="0" smtClean="0"/>
              <a:t> brief idea of Plant culture </a:t>
            </a:r>
          </a:p>
          <a:p>
            <a:r>
              <a:rPr lang="en-US" dirty="0" err="1" smtClean="0"/>
              <a:t>medium,Callus</a:t>
            </a:r>
            <a:r>
              <a:rPr lang="en-US" dirty="0" smtClean="0"/>
              <a:t> and Cell culture; Protoplast culture and fusion, Anther and pollen culture, </a:t>
            </a:r>
          </a:p>
          <a:p>
            <a:r>
              <a:rPr lang="en-US" dirty="0" smtClean="0"/>
              <a:t>Morphogenesis, </a:t>
            </a:r>
            <a:r>
              <a:rPr lang="en-US" dirty="0" err="1" smtClean="0"/>
              <a:t>Somaclonal</a:t>
            </a:r>
            <a:r>
              <a:rPr lang="en-US" dirty="0" smtClean="0"/>
              <a:t> variation, </a:t>
            </a:r>
            <a:r>
              <a:rPr lang="en-US" dirty="0" err="1" smtClean="0"/>
              <a:t>Micropropagation</a:t>
            </a:r>
            <a:r>
              <a:rPr lang="en-US" dirty="0" smtClean="0"/>
              <a:t>, Role of plant tissue culture in </a:t>
            </a:r>
          </a:p>
          <a:p>
            <a:r>
              <a:rPr lang="en-US" dirty="0" smtClean="0"/>
              <a:t>conservation of </a:t>
            </a:r>
            <a:r>
              <a:rPr lang="en-US" dirty="0" err="1" smtClean="0"/>
              <a:t>germplasm</a:t>
            </a:r>
            <a:endParaRPr lang="en-US" dirty="0" smtClean="0"/>
          </a:p>
          <a:p>
            <a:r>
              <a:rPr lang="en-US" dirty="0" smtClean="0"/>
              <a:t>b) Genetic Engineering of Plants: Basic techniques of genetic transformation: </a:t>
            </a:r>
            <a:r>
              <a:rPr lang="en-US" dirty="0" err="1" smtClean="0"/>
              <a:t>Agrobacterium</a:t>
            </a:r>
            <a:r>
              <a:rPr lang="en-US" dirty="0" smtClean="0"/>
              <a:t> </a:t>
            </a:r>
          </a:p>
          <a:p>
            <a:r>
              <a:rPr lang="en-US" dirty="0" smtClean="0"/>
              <a:t>mediated and direct nuclear transformation; Development of biotic and </a:t>
            </a:r>
            <a:r>
              <a:rPr lang="en-US" dirty="0" err="1" smtClean="0"/>
              <a:t>abiotic</a:t>
            </a:r>
            <a:r>
              <a:rPr lang="en-US" dirty="0" smtClean="0"/>
              <a:t> stress tolerant </a:t>
            </a:r>
          </a:p>
          <a:p>
            <a:r>
              <a:rPr lang="en-US" dirty="0" smtClean="0"/>
              <a:t>plants; Modification of plant nutritional content; Modification of food plant taste and </a:t>
            </a:r>
          </a:p>
          <a:p>
            <a:r>
              <a:rPr lang="en-US" dirty="0" smtClean="0"/>
              <a:t>appearance; Terminator gene technology</a:t>
            </a:r>
          </a:p>
          <a:p>
            <a:r>
              <a:rPr lang="en-US" dirty="0" smtClean="0"/>
              <a:t>2. Basic concepts in fermentation techniques, upstream and downstream processes in </a:t>
            </a:r>
          </a:p>
          <a:p>
            <a:r>
              <a:rPr lang="en-US" dirty="0" err="1" smtClean="0"/>
              <a:t>bioprocessing</a:t>
            </a:r>
            <a:r>
              <a:rPr lang="en-US" dirty="0" smtClean="0"/>
              <a:t> including basic ideas in bioreactors.</a:t>
            </a:r>
          </a:p>
          <a:p>
            <a:r>
              <a:rPr lang="en-US" dirty="0" smtClean="0"/>
              <a:t>3. Basic techniques of DNA manipulation (Restriction and Modification enzymes, Vectors, </a:t>
            </a:r>
          </a:p>
          <a:p>
            <a:r>
              <a:rPr lang="en-US" dirty="0" smtClean="0"/>
              <a:t>Promoters, Cloning, PCR, Site-directed mutagenesis, Gene tagging with </a:t>
            </a:r>
            <a:r>
              <a:rPr lang="en-US" dirty="0" err="1" smtClean="0"/>
              <a:t>epitopes</a:t>
            </a:r>
            <a:r>
              <a:rPr lang="en-US" dirty="0" smtClean="0"/>
              <a:t>, </a:t>
            </a:r>
            <a:r>
              <a:rPr lang="en-US" dirty="0" err="1" smtClean="0"/>
              <a:t>Heterologous</a:t>
            </a:r>
            <a:r>
              <a:rPr lang="en-US" dirty="0" smtClean="0"/>
              <a:t> </a:t>
            </a:r>
          </a:p>
          <a:p>
            <a:r>
              <a:rPr lang="en-US" dirty="0" smtClean="0"/>
              <a:t>gene expression.</a:t>
            </a:r>
          </a:p>
          <a:p>
            <a:r>
              <a:rPr lang="en-US" dirty="0" smtClean="0"/>
              <a:t>4. Sequencing strategies; Techniques of gene expression analysis; Gene silencing strategies; </a:t>
            </a:r>
          </a:p>
          <a:p>
            <a:r>
              <a:rPr lang="en-US" dirty="0" smtClean="0"/>
              <a:t>Protein-DNA and protein-protein interaction analyses.</a:t>
            </a: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590800"/>
            <a:ext cx="8229600" cy="1143000"/>
          </a:xfrm>
        </p:spPr>
        <p:txBody>
          <a:bodyPr>
            <a:normAutofit fontScale="90000"/>
          </a:bodyPr>
          <a:lstStyle/>
          <a:p>
            <a:r>
              <a:rPr lang="en-US" dirty="0" smtClean="0"/>
              <a:t>Choice-based Course offered by the department</a:t>
            </a:r>
            <a:br>
              <a:rPr lang="en-US" dirty="0" smtClean="0"/>
            </a:br>
            <a:r>
              <a:rPr lang="en-US" dirty="0" smtClean="0"/>
              <a:t>to the students of other departments</a:t>
            </a:r>
            <a:br>
              <a:rPr lang="en-US" dirty="0" smtClean="0"/>
            </a:br>
            <a:r>
              <a:rPr lang="en-US" dirty="0" smtClean="0"/>
              <a:t>‘Methods in Cellular and Molecular Biology’</a:t>
            </a:r>
            <a:br>
              <a:rPr lang="en-US" dirty="0" smtClean="0"/>
            </a:br>
            <a:r>
              <a:rPr lang="en-US" dirty="0" smtClean="0"/>
              <a:t>Credit – 4 Marks - 100</a:t>
            </a: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074" name="Object 2"/>
          <p:cNvGraphicFramePr>
            <a:graphicFrameLocks noChangeAspect="1"/>
          </p:cNvGraphicFramePr>
          <p:nvPr/>
        </p:nvGraphicFramePr>
        <p:xfrm>
          <a:off x="2133600" y="76199"/>
          <a:ext cx="4928531" cy="6781801"/>
        </p:xfrm>
        <a:graphic>
          <a:graphicData uri="http://schemas.openxmlformats.org/presentationml/2006/ole">
            <p:oleObj spid="_x0000_s3074" name="PDF" r:id="rId3" imgW="0" imgH="0" progId="FoxitReader.Document">
              <p:embed/>
            </p:oleObj>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6186309"/>
          </a:xfrm>
          <a:prstGeom prst="rect">
            <a:avLst/>
          </a:prstGeom>
          <a:noFill/>
        </p:spPr>
        <p:txBody>
          <a:bodyPr wrap="square" rtlCol="0">
            <a:spAutoFit/>
          </a:bodyPr>
          <a:lstStyle/>
          <a:p>
            <a:pPr algn="ctr"/>
            <a:r>
              <a:rPr lang="en-US" b="1" u="sng" dirty="0" smtClean="0"/>
              <a:t>Department of Botany</a:t>
            </a:r>
          </a:p>
          <a:p>
            <a:pPr algn="ctr"/>
            <a:r>
              <a:rPr lang="en-US" dirty="0" smtClean="0"/>
              <a:t>Open Course offered to students of other Department</a:t>
            </a:r>
          </a:p>
          <a:p>
            <a:pPr algn="ctr"/>
            <a:r>
              <a:rPr lang="en-US" dirty="0" smtClean="0"/>
              <a:t>SEMESTER II</a:t>
            </a:r>
          </a:p>
          <a:p>
            <a:pPr algn="ctr"/>
            <a:r>
              <a:rPr lang="en-US" dirty="0" smtClean="0"/>
              <a:t>Course  Subject  Points  Credits  Hrs./Wk.</a:t>
            </a:r>
          </a:p>
          <a:p>
            <a:pPr algn="ctr"/>
            <a:r>
              <a:rPr lang="en-US" dirty="0" smtClean="0"/>
              <a:t>BOOCT2.1  Plants in human welfare  100  4  4</a:t>
            </a:r>
          </a:p>
          <a:p>
            <a:pPr algn="ctr"/>
            <a:r>
              <a:rPr lang="en-US" dirty="0" smtClean="0"/>
              <a:t>EVALUATION SCHEME - THEORY Internal Assessment (20) + Term End Examination (80) </a:t>
            </a:r>
          </a:p>
          <a:p>
            <a:pPr algn="ctr"/>
            <a:r>
              <a:rPr lang="en-US" dirty="0" smtClean="0"/>
              <a:t>TEE: 80 points</a:t>
            </a:r>
          </a:p>
          <a:p>
            <a:pPr algn="ctr"/>
            <a:r>
              <a:rPr lang="en-US" dirty="0" smtClean="0"/>
              <a:t>Theoretical course</a:t>
            </a:r>
          </a:p>
          <a:p>
            <a:pPr algn="ctr"/>
            <a:r>
              <a:rPr lang="en-US" dirty="0" smtClean="0"/>
              <a:t>BOOCT2.1 </a:t>
            </a:r>
          </a:p>
          <a:p>
            <a:pPr algn="ctr"/>
            <a:r>
              <a:rPr lang="en-US" dirty="0" smtClean="0"/>
              <a:t>Plants in human welfare</a:t>
            </a:r>
          </a:p>
          <a:p>
            <a:r>
              <a:rPr lang="en-US" dirty="0" smtClean="0"/>
              <a:t>TEE points: 80                  Classes/ Semester: 80</a:t>
            </a:r>
          </a:p>
          <a:p>
            <a:r>
              <a:rPr lang="en-US" dirty="0" smtClean="0"/>
              <a:t>1. Know your plants                 </a:t>
            </a:r>
            <a:r>
              <a:rPr lang="en-US" dirty="0" smtClean="0"/>
              <a:t>			   </a:t>
            </a:r>
            <a:r>
              <a:rPr lang="en-US" dirty="0" smtClean="0"/>
              <a:t>(12)</a:t>
            </a:r>
          </a:p>
          <a:p>
            <a:r>
              <a:rPr lang="en-US" dirty="0" smtClean="0"/>
              <a:t>2. Exploitation of microbes                  </a:t>
            </a:r>
            <a:r>
              <a:rPr lang="en-US" dirty="0" smtClean="0"/>
              <a:t>		    </a:t>
            </a:r>
            <a:r>
              <a:rPr lang="en-US" dirty="0" smtClean="0"/>
              <a:t>(8)</a:t>
            </a:r>
          </a:p>
          <a:p>
            <a:r>
              <a:rPr lang="en-US" dirty="0" smtClean="0"/>
              <a:t>3. Mushrooms – their uses and cultivation              </a:t>
            </a:r>
            <a:r>
              <a:rPr lang="en-US" dirty="0" smtClean="0"/>
              <a:t>   </a:t>
            </a:r>
            <a:r>
              <a:rPr lang="en-US" dirty="0" smtClean="0"/>
              <a:t>(8)</a:t>
            </a:r>
          </a:p>
          <a:p>
            <a:r>
              <a:rPr lang="en-US" dirty="0" smtClean="0"/>
              <a:t>4. Environmental clean-up by plants               </a:t>
            </a:r>
            <a:r>
              <a:rPr lang="en-US" dirty="0" smtClean="0"/>
              <a:t>	    </a:t>
            </a:r>
            <a:r>
              <a:rPr lang="en-US" dirty="0" smtClean="0"/>
              <a:t>(8)</a:t>
            </a:r>
          </a:p>
          <a:p>
            <a:r>
              <a:rPr lang="en-US" dirty="0" smtClean="0"/>
              <a:t>5. Stress in plants                  </a:t>
            </a:r>
            <a:r>
              <a:rPr lang="en-US" dirty="0" smtClean="0"/>
              <a:t>			    </a:t>
            </a:r>
            <a:r>
              <a:rPr lang="en-US" dirty="0" smtClean="0"/>
              <a:t>(8)</a:t>
            </a:r>
          </a:p>
          <a:p>
            <a:r>
              <a:rPr lang="en-US" dirty="0" smtClean="0"/>
              <a:t>6. Genetically modified crops                  </a:t>
            </a:r>
            <a:r>
              <a:rPr lang="en-US" dirty="0" smtClean="0"/>
              <a:t>		    (</a:t>
            </a:r>
            <a:r>
              <a:rPr lang="en-US" dirty="0" smtClean="0"/>
              <a:t>8)</a:t>
            </a:r>
          </a:p>
          <a:p>
            <a:r>
              <a:rPr lang="en-US" dirty="0" smtClean="0"/>
              <a:t>7. Exploitation of plant resources                 </a:t>
            </a:r>
            <a:r>
              <a:rPr lang="en-US" dirty="0" smtClean="0"/>
              <a:t>	    (</a:t>
            </a:r>
            <a:r>
              <a:rPr lang="en-US" dirty="0" smtClean="0"/>
              <a:t>8)</a:t>
            </a:r>
          </a:p>
          <a:p>
            <a:r>
              <a:rPr lang="en-US" dirty="0" smtClean="0"/>
              <a:t>8. Conservation of plants                  </a:t>
            </a:r>
            <a:r>
              <a:rPr lang="en-US" dirty="0" smtClean="0"/>
              <a:t>		    (</a:t>
            </a:r>
            <a:r>
              <a:rPr lang="en-US" dirty="0" smtClean="0"/>
              <a:t>8)</a:t>
            </a:r>
          </a:p>
          <a:p>
            <a:r>
              <a:rPr lang="en-US" dirty="0" smtClean="0"/>
              <a:t>9. Plants in forensic science                 </a:t>
            </a:r>
            <a:r>
              <a:rPr lang="en-US" dirty="0" smtClean="0"/>
              <a:t>		    </a:t>
            </a:r>
            <a:r>
              <a:rPr lang="en-US" dirty="0" smtClean="0"/>
              <a:t>(8)</a:t>
            </a:r>
          </a:p>
          <a:p>
            <a:r>
              <a:rPr lang="en-US" dirty="0" smtClean="0"/>
              <a:t>10. Intellectual Property Rights                  </a:t>
            </a:r>
            <a:r>
              <a:rPr lang="en-US" dirty="0" smtClean="0"/>
              <a:t>	    </a:t>
            </a:r>
            <a:r>
              <a:rPr lang="en-US" dirty="0" smtClean="0"/>
              <a:t>(4)</a:t>
            </a:r>
          </a:p>
          <a:p>
            <a:r>
              <a:rPr lang="en-US" dirty="0" smtClean="0"/>
              <a:t>*****     *****    *****</a:t>
            </a: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 y="0"/>
            <a:ext cx="8305800" cy="3970318"/>
          </a:xfrm>
          <a:prstGeom prst="rect">
            <a:avLst/>
          </a:prstGeom>
          <a:noFill/>
        </p:spPr>
        <p:txBody>
          <a:bodyPr wrap="square" rtlCol="0">
            <a:spAutoFit/>
          </a:bodyPr>
          <a:lstStyle/>
          <a:p>
            <a:r>
              <a:rPr lang="en-US" dirty="0" smtClean="0"/>
              <a:t>Construction of libraries (genomic, </a:t>
            </a:r>
            <a:r>
              <a:rPr lang="en-US" dirty="0" err="1" smtClean="0"/>
              <a:t>cDNA</a:t>
            </a:r>
            <a:r>
              <a:rPr lang="en-US" dirty="0" smtClean="0"/>
              <a:t>, subtraction), Selection of a clone from library</a:t>
            </a:r>
          </a:p>
          <a:p>
            <a:r>
              <a:rPr lang="en-US" dirty="0" smtClean="0"/>
              <a:t>(screening by nucleic acid hybridization, </a:t>
            </a:r>
            <a:r>
              <a:rPr lang="en-US" dirty="0" err="1" smtClean="0"/>
              <a:t>immunoscreening</a:t>
            </a:r>
            <a:r>
              <a:rPr lang="en-US" dirty="0" smtClean="0"/>
              <a:t>, two -hybrid screening), DNA</a:t>
            </a:r>
          </a:p>
          <a:p>
            <a:r>
              <a:rPr lang="en-US" dirty="0" smtClean="0"/>
              <a:t>sequencing (manual &amp; automated), RFLP, Genetic fingerprinting, Gel retardation &amp; DNA</a:t>
            </a:r>
          </a:p>
          <a:p>
            <a:r>
              <a:rPr lang="en-US" dirty="0" err="1" smtClean="0"/>
              <a:t>footprinting</a:t>
            </a:r>
            <a:r>
              <a:rPr lang="en-US" dirty="0" smtClean="0"/>
              <a:t>,  PCR  (reaction  conditions,  </a:t>
            </a:r>
            <a:r>
              <a:rPr lang="en-US" dirty="0" err="1" smtClean="0"/>
              <a:t>thermostable</a:t>
            </a:r>
            <a:r>
              <a:rPr lang="en-US" dirty="0" smtClean="0"/>
              <a:t>  DNA  polymerases,  characteristics</a:t>
            </a:r>
          </a:p>
          <a:p>
            <a:r>
              <a:rPr lang="en-US" dirty="0" smtClean="0"/>
              <a:t>of primers, cloning of PCR products, RT-PCR, real-time PCR, clinical diagnosis, RAPD), In</a:t>
            </a:r>
          </a:p>
          <a:p>
            <a:r>
              <a:rPr lang="en-US" dirty="0" smtClean="0"/>
              <a:t>vitro  mutagenesis,  protein  engineering,  Production  of  proteins  from  cloned  genes</a:t>
            </a:r>
          </a:p>
          <a:p>
            <a:r>
              <a:rPr lang="en-US" dirty="0" smtClean="0"/>
              <a:t>(expression  vectors,  problems  in </a:t>
            </a:r>
            <a:r>
              <a:rPr lang="en-US" dirty="0" err="1" smtClean="0"/>
              <a:t>E.coli</a:t>
            </a:r>
            <a:r>
              <a:rPr lang="en-US" dirty="0" smtClean="0"/>
              <a:t>,  GST-MBP-His  tagging  for  protein  purification),</a:t>
            </a:r>
          </a:p>
          <a:p>
            <a:r>
              <a:rPr lang="en-US" dirty="0" smtClean="0"/>
              <a:t>Genetic  mapping  (SNPs,  VNTRs,  microsatellites),  Microarray  technique  to  study  global</a:t>
            </a:r>
          </a:p>
          <a:p>
            <a:r>
              <a:rPr lang="en-US" dirty="0" smtClean="0"/>
              <a:t>gene  expression,  Gene  Knock-out  technique,  Antisense  &amp;  RNA  </a:t>
            </a:r>
            <a:r>
              <a:rPr lang="en-US" dirty="0" err="1" smtClean="0"/>
              <a:t>interferece</a:t>
            </a:r>
            <a:r>
              <a:rPr lang="en-US" dirty="0" smtClean="0"/>
              <a:t>,  brief</a:t>
            </a:r>
          </a:p>
          <a:p>
            <a:r>
              <a:rPr lang="en-US" dirty="0" smtClean="0"/>
              <a:t>overview of Protein array techniques.</a:t>
            </a:r>
            <a:endParaRPr lang="en-US" dirty="0"/>
          </a:p>
        </p:txBody>
      </p:sp>
      <p:sp>
        <p:nvSpPr>
          <p:cNvPr id="5" name="TextBox 4"/>
          <p:cNvSpPr txBox="1"/>
          <p:nvPr/>
        </p:nvSpPr>
        <p:spPr>
          <a:xfrm>
            <a:off x="381000" y="3898880"/>
            <a:ext cx="7924800" cy="2677656"/>
          </a:xfrm>
          <a:prstGeom prst="rect">
            <a:avLst/>
          </a:prstGeom>
          <a:noFill/>
        </p:spPr>
        <p:txBody>
          <a:bodyPr wrap="square" rtlCol="0">
            <a:spAutoFit/>
          </a:bodyPr>
          <a:lstStyle/>
          <a:p>
            <a:r>
              <a:rPr lang="en-US" sz="1400" dirty="0" smtClean="0"/>
              <a:t>Recommended Books:</a:t>
            </a:r>
          </a:p>
          <a:p>
            <a:r>
              <a:rPr lang="en-US" sz="1400" dirty="0" smtClean="0"/>
              <a:t>1. Biochemistry L. </a:t>
            </a:r>
            <a:r>
              <a:rPr lang="en-US" sz="1400" dirty="0" err="1" smtClean="0"/>
              <a:t>Stryer</a:t>
            </a:r>
            <a:endParaRPr lang="en-US" sz="1400" dirty="0" smtClean="0"/>
          </a:p>
          <a:p>
            <a:r>
              <a:rPr lang="en-US" sz="1400" dirty="0" smtClean="0"/>
              <a:t>2. </a:t>
            </a:r>
            <a:r>
              <a:rPr lang="en-US" sz="1400" dirty="0" err="1" smtClean="0"/>
              <a:t>Lehninger</a:t>
            </a:r>
            <a:r>
              <a:rPr lang="en-US" sz="1400" dirty="0" smtClean="0"/>
              <a:t> Principles of Biochemistry D. L. Nelson &amp; M.M. Cox</a:t>
            </a:r>
          </a:p>
          <a:p>
            <a:r>
              <a:rPr lang="en-US" sz="1400" dirty="0" smtClean="0"/>
              <a:t>3. Biophysical Chemistry D. </a:t>
            </a:r>
            <a:r>
              <a:rPr lang="en-US" sz="1400" dirty="0" err="1" smtClean="0"/>
              <a:t>Freifelder</a:t>
            </a:r>
            <a:endParaRPr lang="en-US" sz="1400" dirty="0" smtClean="0"/>
          </a:p>
          <a:p>
            <a:r>
              <a:rPr lang="en-US" sz="1400" dirty="0" smtClean="0"/>
              <a:t>4. Biochemistry D. Das</a:t>
            </a:r>
          </a:p>
          <a:p>
            <a:r>
              <a:rPr lang="en-US" sz="1400" dirty="0" smtClean="0"/>
              <a:t>5. Organic Spectroscopy W. Kemp</a:t>
            </a:r>
          </a:p>
          <a:p>
            <a:r>
              <a:rPr lang="en-US" sz="1400" dirty="0" smtClean="0"/>
              <a:t>6. Physical Biochemistry D. </a:t>
            </a:r>
            <a:r>
              <a:rPr lang="en-US" sz="1400" dirty="0" err="1" smtClean="0"/>
              <a:t>Freifelder</a:t>
            </a:r>
            <a:endParaRPr lang="en-US" sz="1400" dirty="0" smtClean="0"/>
          </a:p>
          <a:p>
            <a:r>
              <a:rPr lang="en-US" sz="1400" dirty="0" smtClean="0"/>
              <a:t>7. Fundamentals of Molecular Spectroscopy C.N. </a:t>
            </a:r>
            <a:r>
              <a:rPr lang="en-US" sz="1400" dirty="0" err="1" smtClean="0"/>
              <a:t>Banwell</a:t>
            </a:r>
            <a:endParaRPr lang="en-US" sz="1400" dirty="0" smtClean="0"/>
          </a:p>
          <a:p>
            <a:r>
              <a:rPr lang="en-US" sz="1400" dirty="0" smtClean="0"/>
              <a:t>8. Biological Spectroscopy I.D. </a:t>
            </a:r>
            <a:r>
              <a:rPr lang="en-US" sz="1400" dirty="0" err="1" smtClean="0"/>
              <a:t>Cambell</a:t>
            </a:r>
            <a:r>
              <a:rPr lang="en-US" sz="1400" dirty="0" smtClean="0"/>
              <a:t> &amp; R.A. </a:t>
            </a:r>
            <a:r>
              <a:rPr lang="en-US" sz="1400" dirty="0" err="1" smtClean="0"/>
              <a:t>Durk</a:t>
            </a:r>
            <a:endParaRPr lang="en-US" sz="1400" dirty="0" smtClean="0"/>
          </a:p>
          <a:p>
            <a:r>
              <a:rPr lang="en-US" sz="1400" dirty="0" smtClean="0"/>
              <a:t>9. Introduction to the Spectroscopy of Biological Polymers D.W. Jones</a:t>
            </a:r>
          </a:p>
          <a:p>
            <a:r>
              <a:rPr lang="en-US" sz="1400" dirty="0" smtClean="0"/>
              <a:t>10. Gene Cloning T.A. Brown</a:t>
            </a:r>
          </a:p>
          <a:p>
            <a:r>
              <a:rPr lang="en-US" sz="1400" dirty="0" smtClean="0"/>
              <a:t>11. Molecular Biology: Genes to proteins B. E. </a:t>
            </a:r>
            <a:r>
              <a:rPr lang="en-US" sz="1400" dirty="0" err="1" smtClean="0"/>
              <a:t>Tropp</a:t>
            </a:r>
            <a:endParaRPr lang="en-US" sz="14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noAutofit/>
          </a:bodyPr>
          <a:lstStyle/>
          <a:p>
            <a:r>
              <a:rPr lang="en-US" sz="1400" b="1" dirty="0"/>
              <a:t>Department of Zoology</a:t>
            </a:r>
            <a:r>
              <a:rPr lang="en-US" sz="1400" dirty="0"/>
              <a:t/>
            </a:r>
            <a:br>
              <a:rPr lang="en-US" sz="1400" dirty="0"/>
            </a:br>
            <a:r>
              <a:rPr lang="en-US" sz="1400" b="1" dirty="0"/>
              <a:t>Open Choice in CBCS system </a:t>
            </a:r>
            <a:r>
              <a:rPr lang="en-US" sz="1400" b="1" dirty="0" smtClean="0"/>
              <a:t>2018</a:t>
            </a:r>
            <a:endParaRPr lang="en-US" sz="1400" dirty="0"/>
          </a:p>
        </p:txBody>
      </p:sp>
      <p:graphicFrame>
        <p:nvGraphicFramePr>
          <p:cNvPr id="5" name="Content Placeholder 4"/>
          <p:cNvGraphicFramePr>
            <a:graphicFrameLocks noGrp="1"/>
          </p:cNvGraphicFramePr>
          <p:nvPr>
            <p:ph idx="1"/>
          </p:nvPr>
        </p:nvGraphicFramePr>
        <p:xfrm>
          <a:off x="762000" y="533400"/>
          <a:ext cx="8229600" cy="6425819"/>
        </p:xfrm>
        <a:graphic>
          <a:graphicData uri="http://schemas.openxmlformats.org/drawingml/2006/table">
            <a:tbl>
              <a:tblPr firstRow="1" bandRow="1">
                <a:tableStyleId>{5C22544A-7EE6-4342-B048-85BDC9FD1C3A}</a:tableStyleId>
              </a:tblPr>
              <a:tblGrid>
                <a:gridCol w="4114800"/>
                <a:gridCol w="4114800"/>
              </a:tblGrid>
              <a:tr h="168685">
                <a:tc>
                  <a:txBody>
                    <a:bodyPr/>
                    <a:lstStyle/>
                    <a:p>
                      <a:pPr marL="0" marR="425450" algn="l">
                        <a:lnSpc>
                          <a:spcPct val="97000"/>
                        </a:lnSpc>
                        <a:spcBef>
                          <a:spcPts val="90"/>
                        </a:spcBef>
                        <a:spcAft>
                          <a:spcPts val="0"/>
                        </a:spcAft>
                      </a:pPr>
                      <a:r>
                        <a:rPr lang="en-US" sz="1200" b="1" spc="-5" dirty="0">
                          <a:solidFill>
                            <a:srgbClr val="000000"/>
                          </a:solidFill>
                          <a:latin typeface="Times New Roman"/>
                          <a:ea typeface="Times New Roman"/>
                          <a:cs typeface="Times New Roman"/>
                        </a:rPr>
                        <a:t>ZOP 201:Optional paper: Applied Zoology</a:t>
                      </a:r>
                      <a:endParaRPr lang="en-US" sz="1100" dirty="0">
                        <a:latin typeface="Calibri"/>
                        <a:ea typeface="Times New Roman"/>
                        <a:cs typeface="Times New Roman"/>
                      </a:endParaRPr>
                    </a:p>
                  </a:txBody>
                  <a:tcPr marL="0" marR="0" marT="0" marB="0"/>
                </a:tc>
                <a:tc>
                  <a:txBody>
                    <a:bodyPr/>
                    <a:lstStyle/>
                    <a:p>
                      <a:pPr marL="225425" marR="0" algn="l">
                        <a:lnSpc>
                          <a:spcPct val="115000"/>
                        </a:lnSpc>
                        <a:spcBef>
                          <a:spcPts val="90"/>
                        </a:spcBef>
                        <a:spcAft>
                          <a:spcPts val="0"/>
                        </a:spcAft>
                      </a:pPr>
                      <a:r>
                        <a:rPr lang="en-US" sz="1200" b="1">
                          <a:solidFill>
                            <a:srgbClr val="000000"/>
                          </a:solidFill>
                          <a:latin typeface="Times New Roman"/>
                          <a:ea typeface="Times New Roman"/>
                          <a:cs typeface="Times New Roman"/>
                        </a:rPr>
                        <a:t>Points100</a:t>
                      </a:r>
                      <a:endParaRPr lang="en-US" sz="1100">
                        <a:latin typeface="Calibri"/>
                        <a:ea typeface="Times New Roman"/>
                        <a:cs typeface="Times New Roman"/>
                      </a:endParaRPr>
                    </a:p>
                  </a:txBody>
                  <a:tcPr marL="0" marR="0" marT="0" marB="0"/>
                </a:tc>
              </a:tr>
              <a:tr h="168685">
                <a:tc>
                  <a:txBody>
                    <a:bodyPr/>
                    <a:lstStyle/>
                    <a:p>
                      <a:pPr marL="68580" marR="0" algn="l">
                        <a:lnSpc>
                          <a:spcPct val="115000"/>
                        </a:lnSpc>
                        <a:spcBef>
                          <a:spcPts val="100"/>
                        </a:spcBef>
                        <a:spcAft>
                          <a:spcPts val="0"/>
                        </a:spcAft>
                      </a:pPr>
                      <a:r>
                        <a:rPr lang="en-US" sz="1200" b="1">
                          <a:solidFill>
                            <a:srgbClr val="000000"/>
                          </a:solidFill>
                          <a:latin typeface="Times New Roman"/>
                          <a:ea typeface="Times New Roman"/>
                          <a:cs typeface="Times New Roman"/>
                        </a:rPr>
                        <a:t>WildlifeandCons</a:t>
                      </a:r>
                      <a:r>
                        <a:rPr lang="en-US" sz="1200" b="1" spc="5">
                          <a:solidFill>
                            <a:srgbClr val="000000"/>
                          </a:solidFill>
                          <a:latin typeface="Times New Roman"/>
                          <a:ea typeface="Times New Roman"/>
                          <a:cs typeface="Times New Roman"/>
                        </a:rPr>
                        <a:t>e</a:t>
                      </a:r>
                      <a:r>
                        <a:rPr lang="en-US" sz="1200" b="1">
                          <a:solidFill>
                            <a:srgbClr val="000000"/>
                          </a:solidFill>
                          <a:latin typeface="Times New Roman"/>
                          <a:ea typeface="Times New Roman"/>
                          <a:cs typeface="Times New Roman"/>
                        </a:rPr>
                        <a:t>rvation</a:t>
                      </a:r>
                      <a:endParaRPr lang="en-US" sz="1100">
                        <a:latin typeface="Calibri"/>
                        <a:ea typeface="Times New Roman"/>
                        <a:cs typeface="Times New Roman"/>
                      </a:endParaRPr>
                    </a:p>
                  </a:txBody>
                  <a:tcPr marL="0" marR="0" marT="0" marB="0"/>
                </a:tc>
                <a:tc>
                  <a:txBody>
                    <a:bodyPr/>
                    <a:lstStyle/>
                    <a:p>
                      <a:pPr marL="234950" marR="208280" algn="ctr">
                        <a:lnSpc>
                          <a:spcPct val="98000"/>
                        </a:lnSpc>
                        <a:spcBef>
                          <a:spcPts val="90"/>
                        </a:spcBef>
                        <a:spcAft>
                          <a:spcPts val="0"/>
                        </a:spcAft>
                      </a:pPr>
                      <a:r>
                        <a:rPr lang="en-US" sz="1200" b="1">
                          <a:solidFill>
                            <a:srgbClr val="000000"/>
                          </a:solidFill>
                          <a:latin typeface="Times New Roman"/>
                          <a:ea typeface="Times New Roman"/>
                          <a:cs typeface="Times New Roman"/>
                        </a:rPr>
                        <a:t>Point 50 Lectur</a:t>
                      </a:r>
                      <a:r>
                        <a:rPr lang="en-US" sz="1200" b="1" spc="5">
                          <a:solidFill>
                            <a:srgbClr val="000000"/>
                          </a:solidFill>
                          <a:latin typeface="Times New Roman"/>
                          <a:ea typeface="Times New Roman"/>
                          <a:cs typeface="Times New Roman"/>
                        </a:rPr>
                        <a:t>e</a:t>
                      </a:r>
                      <a:r>
                        <a:rPr lang="en-US" sz="1200" b="1">
                          <a:solidFill>
                            <a:srgbClr val="000000"/>
                          </a:solidFill>
                          <a:latin typeface="Times New Roman"/>
                          <a:ea typeface="Times New Roman"/>
                          <a:cs typeface="Times New Roman"/>
                        </a:rPr>
                        <a:t>s</a:t>
                      </a:r>
                      <a:endParaRPr lang="en-US" sz="1100">
                        <a:latin typeface="Calibri"/>
                        <a:ea typeface="Times New Roman"/>
                        <a:cs typeface="Times New Roman"/>
                      </a:endParaRPr>
                    </a:p>
                  </a:txBody>
                  <a:tcPr marL="0" marR="0" marT="0" marB="0"/>
                </a:tc>
              </a:tr>
              <a:tr h="1709244">
                <a:tc>
                  <a:txBody>
                    <a:bodyPr/>
                    <a:lstStyle/>
                    <a:p>
                      <a:pPr marL="0" marR="0" algn="l">
                        <a:lnSpc>
                          <a:spcPct val="115000"/>
                        </a:lnSpc>
                        <a:spcBef>
                          <a:spcPts val="0"/>
                        </a:spcBef>
                        <a:spcAft>
                          <a:spcPts val="0"/>
                        </a:spcAft>
                      </a:pPr>
                      <a:r>
                        <a:rPr lang="en-US" sz="1200" b="1" spc="-10" dirty="0">
                          <a:solidFill>
                            <a:srgbClr val="000000"/>
                          </a:solidFill>
                          <a:latin typeface="Times New Roman"/>
                          <a:ea typeface="Times New Roman"/>
                          <a:cs typeface="Times New Roman"/>
                        </a:rPr>
                        <a:t>Concept of w</a:t>
                      </a:r>
                      <a:r>
                        <a:rPr lang="en-US" sz="1200" b="1" dirty="0">
                          <a:solidFill>
                            <a:srgbClr val="000000"/>
                          </a:solidFill>
                          <a:latin typeface="Times New Roman"/>
                          <a:ea typeface="Times New Roman"/>
                          <a:cs typeface="Times New Roman"/>
                        </a:rPr>
                        <a:t>ild </a:t>
                      </a:r>
                      <a:r>
                        <a:rPr lang="en-US" sz="1200" b="1" spc="5" dirty="0">
                          <a:solidFill>
                            <a:srgbClr val="000000"/>
                          </a:solidFill>
                          <a:latin typeface="Times New Roman"/>
                          <a:ea typeface="Times New Roman"/>
                          <a:cs typeface="Times New Roman"/>
                        </a:rPr>
                        <a:t>l</a:t>
                      </a:r>
                      <a:r>
                        <a:rPr lang="en-US" sz="1200" b="1" dirty="0">
                          <a:solidFill>
                            <a:srgbClr val="000000"/>
                          </a:solidFill>
                          <a:latin typeface="Times New Roman"/>
                          <a:ea typeface="Times New Roman"/>
                          <a:cs typeface="Times New Roman"/>
                        </a:rPr>
                        <a:t>ife and its conservation</a:t>
                      </a:r>
                      <a:endParaRPr lang="en-US" sz="1100" dirty="0">
                        <a:latin typeface="Calibri"/>
                        <a:ea typeface="Times New Roman"/>
                        <a:cs typeface="Times New Roman"/>
                      </a:endParaRPr>
                    </a:p>
                    <a:p>
                      <a:pPr marL="342900" marR="231140" lvl="0" indent="-342900" algn="l">
                        <a:lnSpc>
                          <a:spcPct val="107000"/>
                        </a:lnSpc>
                        <a:spcBef>
                          <a:spcPts val="210"/>
                        </a:spcBef>
                        <a:spcAft>
                          <a:spcPts val="0"/>
                        </a:spcAft>
                        <a:buFont typeface="+mj-lt"/>
                        <a:buAutoNum type="alphaLcParenR"/>
                      </a:pPr>
                      <a:r>
                        <a:rPr lang="en-US" sz="1200" dirty="0">
                          <a:solidFill>
                            <a:srgbClr val="000000"/>
                          </a:solidFill>
                          <a:latin typeface="Times New Roman"/>
                          <a:ea typeface="Times New Roman"/>
                          <a:cs typeface="Times New Roman"/>
                        </a:rPr>
                        <a:t>Categ</a:t>
                      </a:r>
                      <a:r>
                        <a:rPr lang="en-US" sz="1200" spc="5" dirty="0">
                          <a:solidFill>
                            <a:srgbClr val="000000"/>
                          </a:solidFill>
                          <a:latin typeface="Times New Roman"/>
                          <a:ea typeface="Times New Roman"/>
                          <a:cs typeface="Times New Roman"/>
                        </a:rPr>
                        <a:t>o</a:t>
                      </a:r>
                      <a:r>
                        <a:rPr lang="en-US" sz="1200" dirty="0">
                          <a:solidFill>
                            <a:srgbClr val="000000"/>
                          </a:solidFill>
                          <a:latin typeface="Times New Roman"/>
                          <a:ea typeface="Times New Roman"/>
                          <a:cs typeface="Times New Roman"/>
                        </a:rPr>
                        <a:t>ries </a:t>
                      </a:r>
                      <a:r>
                        <a:rPr lang="en-US" sz="1200" dirty="0" err="1">
                          <a:solidFill>
                            <a:srgbClr val="000000"/>
                          </a:solidFill>
                          <a:latin typeface="Times New Roman"/>
                          <a:ea typeface="Times New Roman"/>
                          <a:cs typeface="Times New Roman"/>
                        </a:rPr>
                        <a:t>ofwild</a:t>
                      </a:r>
                      <a:r>
                        <a:rPr lang="en-US" sz="1200" dirty="0">
                          <a:solidFill>
                            <a:srgbClr val="000000"/>
                          </a:solidFill>
                          <a:latin typeface="Times New Roman"/>
                          <a:ea typeface="Times New Roman"/>
                          <a:cs typeface="Times New Roman"/>
                        </a:rPr>
                        <a:t> life.</a:t>
                      </a:r>
                      <a:endParaRPr lang="en-US" sz="1100" dirty="0">
                        <a:latin typeface="Calibri"/>
                        <a:ea typeface="Times New Roman"/>
                        <a:cs typeface="Times New Roman"/>
                      </a:endParaRPr>
                    </a:p>
                    <a:p>
                      <a:pPr marL="342900" marR="231140" lvl="0" indent="-342900" algn="l">
                        <a:lnSpc>
                          <a:spcPct val="107000"/>
                        </a:lnSpc>
                        <a:spcBef>
                          <a:spcPts val="210"/>
                        </a:spcBef>
                        <a:spcAft>
                          <a:spcPts val="0"/>
                        </a:spcAft>
                        <a:buFont typeface="+mj-lt"/>
                        <a:buAutoNum type="alphaLcParenR"/>
                      </a:pPr>
                      <a:r>
                        <a:rPr lang="en-US" sz="1200" spc="-10" dirty="0">
                          <a:solidFill>
                            <a:srgbClr val="000000"/>
                          </a:solidFill>
                          <a:latin typeface="Times New Roman"/>
                          <a:ea typeface="Times New Roman"/>
                          <a:cs typeface="Times New Roman"/>
                        </a:rPr>
                        <a:t>W</a:t>
                      </a:r>
                      <a:r>
                        <a:rPr lang="en-US" sz="1200" dirty="0">
                          <a:solidFill>
                            <a:srgbClr val="000000"/>
                          </a:solidFill>
                          <a:latin typeface="Times New Roman"/>
                          <a:ea typeface="Times New Roman"/>
                          <a:cs typeface="Times New Roman"/>
                        </a:rPr>
                        <a:t>ild l</a:t>
                      </a:r>
                      <a:r>
                        <a:rPr lang="en-US" sz="1200" spc="5" dirty="0">
                          <a:solidFill>
                            <a:srgbClr val="000000"/>
                          </a:solidFill>
                          <a:latin typeface="Times New Roman"/>
                          <a:ea typeface="Times New Roman"/>
                          <a:cs typeface="Times New Roman"/>
                        </a:rPr>
                        <a:t>i</a:t>
                      </a:r>
                      <a:r>
                        <a:rPr lang="en-US" sz="1200" dirty="0">
                          <a:solidFill>
                            <a:srgbClr val="000000"/>
                          </a:solidFill>
                          <a:latin typeface="Times New Roman"/>
                          <a:ea typeface="Times New Roman"/>
                          <a:cs typeface="Times New Roman"/>
                        </a:rPr>
                        <a:t>fe and w</a:t>
                      </a:r>
                      <a:r>
                        <a:rPr lang="en-US" sz="1200" spc="5" dirty="0">
                          <a:solidFill>
                            <a:srgbClr val="000000"/>
                          </a:solidFill>
                          <a:latin typeface="Times New Roman"/>
                          <a:ea typeface="Times New Roman"/>
                          <a:cs typeface="Times New Roman"/>
                        </a:rPr>
                        <a:t>i</a:t>
                      </a:r>
                      <a:r>
                        <a:rPr lang="en-US" sz="1200" dirty="0">
                          <a:solidFill>
                            <a:srgbClr val="000000"/>
                          </a:solidFill>
                          <a:latin typeface="Times New Roman"/>
                          <a:ea typeface="Times New Roman"/>
                          <a:cs typeface="Times New Roman"/>
                        </a:rPr>
                        <a:t>ld l</a:t>
                      </a:r>
                      <a:r>
                        <a:rPr lang="en-US" sz="1200" spc="5" dirty="0">
                          <a:solidFill>
                            <a:srgbClr val="000000"/>
                          </a:solidFill>
                          <a:latin typeface="Times New Roman"/>
                          <a:ea typeface="Times New Roman"/>
                          <a:cs typeface="Times New Roman"/>
                        </a:rPr>
                        <a:t>i</a:t>
                      </a:r>
                      <a:r>
                        <a:rPr lang="en-US" sz="1200" dirty="0">
                          <a:solidFill>
                            <a:srgbClr val="000000"/>
                          </a:solidFill>
                          <a:latin typeface="Times New Roman"/>
                          <a:ea typeface="Times New Roman"/>
                          <a:cs typeface="Times New Roman"/>
                        </a:rPr>
                        <a:t>fe </a:t>
                      </a:r>
                      <a:r>
                        <a:rPr lang="en-US" sz="1200" spc="-5" dirty="0">
                          <a:solidFill>
                            <a:srgbClr val="000000"/>
                          </a:solidFill>
                          <a:latin typeface="Times New Roman"/>
                          <a:ea typeface="Times New Roman"/>
                          <a:cs typeface="Times New Roman"/>
                        </a:rPr>
                        <a:t>h</a:t>
                      </a:r>
                      <a:r>
                        <a:rPr lang="en-US" sz="1200" dirty="0">
                          <a:solidFill>
                            <a:srgbClr val="000000"/>
                          </a:solidFill>
                          <a:latin typeface="Times New Roman"/>
                          <a:ea typeface="Times New Roman"/>
                          <a:cs typeface="Times New Roman"/>
                        </a:rPr>
                        <a:t>abitat in India: </a:t>
                      </a:r>
                      <a:r>
                        <a:rPr lang="en-US" sz="1200" spc="-5" dirty="0">
                          <a:solidFill>
                            <a:srgbClr val="000000"/>
                          </a:solidFill>
                          <a:latin typeface="Times New Roman"/>
                          <a:ea typeface="Times New Roman"/>
                          <a:cs typeface="Times New Roman"/>
                        </a:rPr>
                        <a:t>W</a:t>
                      </a:r>
                      <a:r>
                        <a:rPr lang="en-US" sz="1200" dirty="0">
                          <a:solidFill>
                            <a:srgbClr val="000000"/>
                          </a:solidFill>
                          <a:latin typeface="Times New Roman"/>
                          <a:ea typeface="Times New Roman"/>
                          <a:cs typeface="Times New Roman"/>
                        </a:rPr>
                        <a:t>ild </a:t>
                      </a:r>
                      <a:r>
                        <a:rPr lang="en-US" sz="1200" dirty="0" err="1">
                          <a:solidFill>
                            <a:srgbClr val="000000"/>
                          </a:solidFill>
                          <a:latin typeface="Times New Roman"/>
                          <a:ea typeface="Times New Roman"/>
                          <a:cs typeface="Times New Roman"/>
                        </a:rPr>
                        <a:t>lifewe</a:t>
                      </a:r>
                      <a:r>
                        <a:rPr lang="en-US" sz="1200" spc="5" dirty="0" err="1">
                          <a:solidFill>
                            <a:srgbClr val="000000"/>
                          </a:solidFill>
                          <a:latin typeface="Times New Roman"/>
                          <a:ea typeface="Times New Roman"/>
                          <a:cs typeface="Times New Roman"/>
                        </a:rPr>
                        <a:t>a</a:t>
                      </a:r>
                      <a:r>
                        <a:rPr lang="en-US" sz="1200" dirty="0" err="1">
                          <a:solidFill>
                            <a:srgbClr val="000000"/>
                          </a:solidFill>
                          <a:latin typeface="Times New Roman"/>
                          <a:ea typeface="Times New Roman"/>
                          <a:cs typeface="Times New Roman"/>
                        </a:rPr>
                        <a:t>lth</a:t>
                      </a:r>
                      <a:r>
                        <a:rPr lang="en-US" sz="1200" dirty="0">
                          <a:solidFill>
                            <a:srgbClr val="000000"/>
                          </a:solidFill>
                          <a:latin typeface="Times New Roman"/>
                          <a:ea typeface="Times New Roman"/>
                          <a:cs typeface="Times New Roman"/>
                        </a:rPr>
                        <a:t> of India</a:t>
                      </a:r>
                      <a:endParaRPr lang="en-US" sz="1100" dirty="0">
                        <a:latin typeface="Calibri"/>
                        <a:ea typeface="Times New Roman"/>
                        <a:cs typeface="Times New Roman"/>
                      </a:endParaRPr>
                    </a:p>
                    <a:p>
                      <a:pPr marL="342900" marR="231140" lvl="0" indent="-342900" algn="just">
                        <a:lnSpc>
                          <a:spcPct val="107000"/>
                        </a:lnSpc>
                        <a:spcBef>
                          <a:spcPts val="210"/>
                        </a:spcBef>
                        <a:spcAft>
                          <a:spcPts val="0"/>
                        </a:spcAft>
                        <a:buFont typeface="+mj-lt"/>
                        <a:buAutoNum type="alphaLcParenR"/>
                      </a:pPr>
                      <a:r>
                        <a:rPr lang="en-US" sz="1200" spc="-10" dirty="0">
                          <a:solidFill>
                            <a:srgbClr val="000000"/>
                          </a:solidFill>
                          <a:latin typeface="Times New Roman"/>
                          <a:ea typeface="Times New Roman"/>
                          <a:cs typeface="Times New Roman"/>
                        </a:rPr>
                        <a:t>W</a:t>
                      </a:r>
                      <a:r>
                        <a:rPr lang="en-US" sz="1200" dirty="0">
                          <a:solidFill>
                            <a:srgbClr val="000000"/>
                          </a:solidFill>
                          <a:latin typeface="Times New Roman"/>
                          <a:ea typeface="Times New Roman"/>
                          <a:cs typeface="Times New Roman"/>
                        </a:rPr>
                        <a:t>ild l</a:t>
                      </a:r>
                      <a:r>
                        <a:rPr lang="en-US" sz="1200" spc="5" dirty="0">
                          <a:solidFill>
                            <a:srgbClr val="000000"/>
                          </a:solidFill>
                          <a:latin typeface="Times New Roman"/>
                          <a:ea typeface="Times New Roman"/>
                          <a:cs typeface="Times New Roman"/>
                        </a:rPr>
                        <a:t>i</a:t>
                      </a:r>
                      <a:r>
                        <a:rPr lang="en-US" sz="1200" dirty="0">
                          <a:solidFill>
                            <a:srgbClr val="000000"/>
                          </a:solidFill>
                          <a:latin typeface="Times New Roman"/>
                          <a:ea typeface="Times New Roman"/>
                          <a:cs typeface="Times New Roman"/>
                        </a:rPr>
                        <a:t>fe </a:t>
                      </a:r>
                      <a:r>
                        <a:rPr lang="en-US" sz="1200" spc="-5" dirty="0">
                          <a:solidFill>
                            <a:srgbClr val="000000"/>
                          </a:solidFill>
                          <a:latin typeface="Times New Roman"/>
                          <a:ea typeface="Times New Roman"/>
                          <a:cs typeface="Times New Roman"/>
                        </a:rPr>
                        <a:t>m</a:t>
                      </a:r>
                      <a:r>
                        <a:rPr lang="en-US" sz="1200" dirty="0">
                          <a:solidFill>
                            <a:srgbClr val="000000"/>
                          </a:solidFill>
                          <a:latin typeface="Times New Roman"/>
                          <a:ea typeface="Times New Roman"/>
                          <a:cs typeface="Times New Roman"/>
                        </a:rPr>
                        <a:t>ana</a:t>
                      </a:r>
                      <a:r>
                        <a:rPr lang="en-US" sz="1200" spc="5" dirty="0">
                          <a:solidFill>
                            <a:srgbClr val="000000"/>
                          </a:solidFill>
                          <a:latin typeface="Times New Roman"/>
                          <a:ea typeface="Times New Roman"/>
                          <a:cs typeface="Times New Roman"/>
                        </a:rPr>
                        <a:t>g</a:t>
                      </a:r>
                      <a:r>
                        <a:rPr lang="en-US" sz="1200" dirty="0">
                          <a:solidFill>
                            <a:srgbClr val="000000"/>
                          </a:solidFill>
                          <a:latin typeface="Times New Roman"/>
                          <a:ea typeface="Times New Roman"/>
                          <a:cs typeface="Times New Roman"/>
                        </a:rPr>
                        <a:t>e</a:t>
                      </a:r>
                      <a:r>
                        <a:rPr lang="en-US" sz="1200" spc="-5" dirty="0">
                          <a:solidFill>
                            <a:srgbClr val="000000"/>
                          </a:solidFill>
                          <a:latin typeface="Times New Roman"/>
                          <a:ea typeface="Times New Roman"/>
                          <a:cs typeface="Times New Roman"/>
                        </a:rPr>
                        <a:t>m</a:t>
                      </a:r>
                      <a:r>
                        <a:rPr lang="en-US" sz="1200" dirty="0">
                          <a:solidFill>
                            <a:srgbClr val="000000"/>
                          </a:solidFill>
                          <a:latin typeface="Times New Roman"/>
                          <a:ea typeface="Times New Roman"/>
                          <a:cs typeface="Times New Roman"/>
                        </a:rPr>
                        <a:t>ent: D</a:t>
                      </a:r>
                      <a:r>
                        <a:rPr lang="en-US" sz="1200" spc="5" dirty="0">
                          <a:solidFill>
                            <a:srgbClr val="000000"/>
                          </a:solidFill>
                          <a:latin typeface="Times New Roman"/>
                          <a:ea typeface="Times New Roman"/>
                          <a:cs typeface="Times New Roman"/>
                        </a:rPr>
                        <a:t>i</a:t>
                      </a:r>
                      <a:r>
                        <a:rPr lang="en-US" sz="1200" dirty="0">
                          <a:solidFill>
                            <a:srgbClr val="000000"/>
                          </a:solidFill>
                          <a:latin typeface="Times New Roman"/>
                          <a:ea typeface="Times New Roman"/>
                          <a:cs typeface="Times New Roman"/>
                        </a:rPr>
                        <a:t>str</a:t>
                      </a:r>
                      <a:r>
                        <a:rPr lang="en-US" sz="1200" spc="5" dirty="0">
                          <a:solidFill>
                            <a:srgbClr val="000000"/>
                          </a:solidFill>
                          <a:latin typeface="Times New Roman"/>
                          <a:ea typeface="Times New Roman"/>
                          <a:cs typeface="Times New Roman"/>
                        </a:rPr>
                        <a:t>i</a:t>
                      </a:r>
                      <a:r>
                        <a:rPr lang="en-US" sz="1200" dirty="0">
                          <a:solidFill>
                            <a:srgbClr val="000000"/>
                          </a:solidFill>
                          <a:latin typeface="Times New Roman"/>
                          <a:ea typeface="Times New Roman"/>
                          <a:cs typeface="Times New Roman"/>
                        </a:rPr>
                        <a:t>bution, status ,</a:t>
                      </a:r>
                      <a:r>
                        <a:rPr lang="en-US" sz="1200" spc="-5" dirty="0">
                          <a:solidFill>
                            <a:srgbClr val="000000"/>
                          </a:solidFill>
                          <a:latin typeface="Times New Roman"/>
                          <a:ea typeface="Times New Roman"/>
                          <a:cs typeface="Times New Roman"/>
                        </a:rPr>
                        <a:t>h</a:t>
                      </a:r>
                      <a:r>
                        <a:rPr lang="en-US" sz="1200" dirty="0">
                          <a:solidFill>
                            <a:srgbClr val="000000"/>
                          </a:solidFill>
                          <a:latin typeface="Times New Roman"/>
                          <a:ea typeface="Times New Roman"/>
                          <a:cs typeface="Times New Roman"/>
                        </a:rPr>
                        <a:t>abit</a:t>
                      </a:r>
                      <a:r>
                        <a:rPr lang="en-US" sz="1200" spc="5" dirty="0">
                          <a:solidFill>
                            <a:srgbClr val="000000"/>
                          </a:solidFill>
                          <a:latin typeface="Times New Roman"/>
                          <a:ea typeface="Times New Roman"/>
                          <a:cs typeface="Times New Roman"/>
                        </a:rPr>
                        <a:t>a</a:t>
                      </a:r>
                      <a:r>
                        <a:rPr lang="en-US" sz="1200" dirty="0">
                          <a:solidFill>
                            <a:srgbClr val="000000"/>
                          </a:solidFill>
                          <a:latin typeface="Times New Roman"/>
                          <a:ea typeface="Times New Roman"/>
                          <a:cs typeface="Times New Roman"/>
                        </a:rPr>
                        <a:t>t utilizati</a:t>
                      </a:r>
                      <a:r>
                        <a:rPr lang="en-US" sz="1200" spc="-5" dirty="0">
                          <a:solidFill>
                            <a:srgbClr val="000000"/>
                          </a:solidFill>
                          <a:latin typeface="Times New Roman"/>
                          <a:ea typeface="Times New Roman"/>
                          <a:cs typeface="Times New Roman"/>
                        </a:rPr>
                        <a:t>o</a:t>
                      </a:r>
                      <a:r>
                        <a:rPr lang="en-US" sz="1200" dirty="0">
                          <a:solidFill>
                            <a:srgbClr val="000000"/>
                          </a:solidFill>
                          <a:latin typeface="Times New Roman"/>
                          <a:ea typeface="Times New Roman"/>
                          <a:cs typeface="Times New Roman"/>
                        </a:rPr>
                        <a:t>n</a:t>
                      </a:r>
                      <a:endParaRPr lang="en-US" sz="1100" dirty="0">
                        <a:latin typeface="Calibri"/>
                        <a:ea typeface="Times New Roman"/>
                        <a:cs typeface="Times New Roman"/>
                      </a:endParaRPr>
                    </a:p>
                    <a:p>
                      <a:pPr marL="321945" marR="150495" algn="just">
                        <a:lnSpc>
                          <a:spcPct val="100000"/>
                        </a:lnSpc>
                        <a:spcBef>
                          <a:spcPts val="0"/>
                        </a:spcBef>
                        <a:spcAft>
                          <a:spcPts val="0"/>
                        </a:spcAft>
                      </a:pPr>
                      <a:r>
                        <a:rPr lang="en-US" sz="1200" dirty="0">
                          <a:solidFill>
                            <a:srgbClr val="000000"/>
                          </a:solidFill>
                          <a:latin typeface="Times New Roman"/>
                          <a:ea typeface="Times New Roman"/>
                          <a:cs typeface="Times New Roman"/>
                        </a:rPr>
                        <a:t>pattern, </a:t>
                      </a:r>
                      <a:r>
                        <a:rPr lang="en-US" sz="1200" dirty="0" err="1">
                          <a:solidFill>
                            <a:srgbClr val="000000"/>
                          </a:solidFill>
                          <a:latin typeface="Times New Roman"/>
                          <a:ea typeface="Times New Roman"/>
                          <a:cs typeface="Times New Roman"/>
                        </a:rPr>
                        <a:t>threatsand</a:t>
                      </a:r>
                      <a:r>
                        <a:rPr lang="en-US" sz="1200" dirty="0">
                          <a:solidFill>
                            <a:srgbClr val="000000"/>
                          </a:solidFill>
                          <a:latin typeface="Times New Roman"/>
                          <a:ea typeface="Times New Roman"/>
                          <a:cs typeface="Times New Roman"/>
                        </a:rPr>
                        <a:t> s</a:t>
                      </a:r>
                      <a:r>
                        <a:rPr lang="en-US" sz="1200" spc="-5" dirty="0">
                          <a:solidFill>
                            <a:srgbClr val="000000"/>
                          </a:solidFill>
                          <a:latin typeface="Times New Roman"/>
                          <a:ea typeface="Times New Roman"/>
                          <a:cs typeface="Times New Roman"/>
                        </a:rPr>
                        <a:t>u</a:t>
                      </a:r>
                      <a:r>
                        <a:rPr lang="en-US" sz="1200" dirty="0">
                          <a:solidFill>
                            <a:srgbClr val="000000"/>
                          </a:solidFill>
                          <a:latin typeface="Times New Roman"/>
                          <a:ea typeface="Times New Roman"/>
                          <a:cs typeface="Times New Roman"/>
                        </a:rPr>
                        <a:t>rvival of – Royal Bengal </a:t>
                      </a:r>
                      <a:r>
                        <a:rPr lang="en-US" sz="1200" dirty="0" err="1">
                          <a:solidFill>
                            <a:srgbClr val="000000"/>
                          </a:solidFill>
                          <a:latin typeface="Times New Roman"/>
                          <a:ea typeface="Times New Roman"/>
                          <a:cs typeface="Times New Roman"/>
                        </a:rPr>
                        <a:t>Tiger,Rhinoce</a:t>
                      </a:r>
                      <a:r>
                        <a:rPr lang="en-US" sz="1200" spc="5" dirty="0" err="1">
                          <a:solidFill>
                            <a:srgbClr val="000000"/>
                          </a:solidFill>
                          <a:latin typeface="Times New Roman"/>
                          <a:ea typeface="Times New Roman"/>
                          <a:cs typeface="Times New Roman"/>
                        </a:rPr>
                        <a:t>r</a:t>
                      </a:r>
                      <a:r>
                        <a:rPr lang="en-US" sz="1200" dirty="0" err="1">
                          <a:solidFill>
                            <a:srgbClr val="000000"/>
                          </a:solidFill>
                          <a:latin typeface="Times New Roman"/>
                          <a:ea typeface="Times New Roman"/>
                          <a:cs typeface="Times New Roman"/>
                        </a:rPr>
                        <a:t>os</a:t>
                      </a:r>
                      <a:r>
                        <a:rPr lang="en-US" sz="1200" dirty="0">
                          <a:solidFill>
                            <a:srgbClr val="000000"/>
                          </a:solidFill>
                          <a:latin typeface="Times New Roman"/>
                          <a:ea typeface="Times New Roman"/>
                          <a:cs typeface="Times New Roman"/>
                        </a:rPr>
                        <a:t>, </a:t>
                      </a:r>
                      <a:r>
                        <a:rPr lang="en-US" sz="1200" dirty="0" err="1">
                          <a:solidFill>
                            <a:srgbClr val="000000"/>
                          </a:solidFill>
                          <a:latin typeface="Times New Roman"/>
                          <a:ea typeface="Times New Roman"/>
                          <a:cs typeface="Times New Roman"/>
                        </a:rPr>
                        <a:t>OliveRidley</a:t>
                      </a:r>
                      <a:r>
                        <a:rPr lang="en-US" sz="1200" dirty="0">
                          <a:solidFill>
                            <a:srgbClr val="000000"/>
                          </a:solidFill>
                          <a:latin typeface="Times New Roman"/>
                          <a:ea typeface="Times New Roman"/>
                          <a:cs typeface="Times New Roman"/>
                        </a:rPr>
                        <a:t> turt</a:t>
                      </a:r>
                      <a:r>
                        <a:rPr lang="en-US" sz="1200" spc="5" dirty="0">
                          <a:solidFill>
                            <a:srgbClr val="000000"/>
                          </a:solidFill>
                          <a:latin typeface="Times New Roman"/>
                          <a:ea typeface="Times New Roman"/>
                          <a:cs typeface="Times New Roman"/>
                        </a:rPr>
                        <a:t>l</a:t>
                      </a:r>
                      <a:r>
                        <a:rPr lang="en-US" sz="1200" dirty="0">
                          <a:solidFill>
                            <a:srgbClr val="000000"/>
                          </a:solidFill>
                          <a:latin typeface="Times New Roman"/>
                          <a:ea typeface="Times New Roman"/>
                          <a:cs typeface="Times New Roman"/>
                        </a:rPr>
                        <a:t>es</a:t>
                      </a:r>
                      <a:endParaRPr lang="en-US" sz="1100" dirty="0">
                        <a:latin typeface="Calibri"/>
                        <a:ea typeface="Times New Roman"/>
                        <a:cs typeface="Times New Roman"/>
                      </a:endParaRPr>
                    </a:p>
                    <a:p>
                      <a:pPr marL="342900" marR="150495" lvl="0" indent="-342900" algn="just">
                        <a:lnSpc>
                          <a:spcPct val="100000"/>
                        </a:lnSpc>
                        <a:spcBef>
                          <a:spcPts val="0"/>
                        </a:spcBef>
                        <a:spcAft>
                          <a:spcPts val="0"/>
                        </a:spcAft>
                        <a:buFont typeface="+mj-lt"/>
                        <a:buAutoNum type="alphaLcParenR"/>
                      </a:pPr>
                      <a:r>
                        <a:rPr lang="en-US" sz="1200" dirty="0">
                          <a:solidFill>
                            <a:srgbClr val="000000"/>
                          </a:solidFill>
                          <a:latin typeface="Times New Roman"/>
                          <a:ea typeface="Times New Roman"/>
                          <a:cs typeface="Times New Roman"/>
                        </a:rPr>
                        <a:t>Nat</a:t>
                      </a:r>
                      <a:r>
                        <a:rPr lang="en-US" sz="1200" spc="5" dirty="0">
                          <a:solidFill>
                            <a:srgbClr val="000000"/>
                          </a:solidFill>
                          <a:latin typeface="Times New Roman"/>
                          <a:ea typeface="Times New Roman"/>
                          <a:cs typeface="Times New Roman"/>
                        </a:rPr>
                        <a:t>i</a:t>
                      </a:r>
                      <a:r>
                        <a:rPr lang="en-US" sz="1200" dirty="0">
                          <a:solidFill>
                            <a:srgbClr val="000000"/>
                          </a:solidFill>
                          <a:latin typeface="Times New Roman"/>
                          <a:ea typeface="Times New Roman"/>
                          <a:cs typeface="Times New Roman"/>
                        </a:rPr>
                        <a:t>on</a:t>
                      </a:r>
                      <a:r>
                        <a:rPr lang="en-US" sz="1200" spc="5" dirty="0">
                          <a:solidFill>
                            <a:srgbClr val="000000"/>
                          </a:solidFill>
                          <a:latin typeface="Times New Roman"/>
                          <a:ea typeface="Times New Roman"/>
                          <a:cs typeface="Times New Roman"/>
                        </a:rPr>
                        <a:t>a</a:t>
                      </a:r>
                      <a:r>
                        <a:rPr lang="en-US" sz="1200" dirty="0">
                          <a:solidFill>
                            <a:srgbClr val="000000"/>
                          </a:solidFill>
                          <a:latin typeface="Times New Roman"/>
                          <a:ea typeface="Times New Roman"/>
                          <a:cs typeface="Times New Roman"/>
                        </a:rPr>
                        <a:t>l a</a:t>
                      </a:r>
                      <a:r>
                        <a:rPr lang="en-US" sz="1200" spc="-5" dirty="0">
                          <a:solidFill>
                            <a:srgbClr val="000000"/>
                          </a:solidFill>
                          <a:latin typeface="Times New Roman"/>
                          <a:ea typeface="Times New Roman"/>
                          <a:cs typeface="Times New Roman"/>
                        </a:rPr>
                        <a:t>n</a:t>
                      </a:r>
                      <a:r>
                        <a:rPr lang="en-US" sz="1200" dirty="0">
                          <a:solidFill>
                            <a:srgbClr val="000000"/>
                          </a:solidFill>
                          <a:latin typeface="Times New Roman"/>
                          <a:ea typeface="Times New Roman"/>
                          <a:cs typeface="Times New Roman"/>
                        </a:rPr>
                        <a:t>d Inte</a:t>
                      </a:r>
                      <a:r>
                        <a:rPr lang="en-US" sz="1200" spc="5" dirty="0">
                          <a:solidFill>
                            <a:srgbClr val="000000"/>
                          </a:solidFill>
                          <a:latin typeface="Times New Roman"/>
                          <a:ea typeface="Times New Roman"/>
                          <a:cs typeface="Times New Roman"/>
                        </a:rPr>
                        <a:t>r</a:t>
                      </a:r>
                      <a:r>
                        <a:rPr lang="en-US" sz="1200" spc="-5" dirty="0">
                          <a:solidFill>
                            <a:srgbClr val="000000"/>
                          </a:solidFill>
                          <a:latin typeface="Times New Roman"/>
                          <a:ea typeface="Times New Roman"/>
                          <a:cs typeface="Times New Roman"/>
                        </a:rPr>
                        <a:t>n</a:t>
                      </a:r>
                      <a:r>
                        <a:rPr lang="en-US" sz="1200" dirty="0">
                          <a:solidFill>
                            <a:srgbClr val="000000"/>
                          </a:solidFill>
                          <a:latin typeface="Times New Roman"/>
                          <a:ea typeface="Times New Roman"/>
                          <a:cs typeface="Times New Roman"/>
                        </a:rPr>
                        <a:t>ational ef</a:t>
                      </a:r>
                      <a:r>
                        <a:rPr lang="en-US" sz="1200" spc="-5" dirty="0">
                          <a:solidFill>
                            <a:srgbClr val="000000"/>
                          </a:solidFill>
                          <a:latin typeface="Times New Roman"/>
                          <a:ea typeface="Times New Roman"/>
                          <a:cs typeface="Times New Roman"/>
                        </a:rPr>
                        <a:t>f</a:t>
                      </a:r>
                      <a:r>
                        <a:rPr lang="en-US" sz="1200" dirty="0">
                          <a:solidFill>
                            <a:srgbClr val="000000"/>
                          </a:solidFill>
                          <a:latin typeface="Times New Roman"/>
                          <a:ea typeface="Times New Roman"/>
                          <a:cs typeface="Times New Roman"/>
                        </a:rPr>
                        <a:t>orts for conservation: CITES, IUCN, CBD, Protec</a:t>
                      </a:r>
                      <a:r>
                        <a:rPr lang="en-US" sz="1200" spc="5" dirty="0">
                          <a:solidFill>
                            <a:srgbClr val="000000"/>
                          </a:solidFill>
                          <a:latin typeface="Times New Roman"/>
                          <a:ea typeface="Times New Roman"/>
                          <a:cs typeface="Times New Roman"/>
                        </a:rPr>
                        <a:t>t</a:t>
                      </a:r>
                      <a:r>
                        <a:rPr lang="en-US" sz="1200" dirty="0">
                          <a:solidFill>
                            <a:srgbClr val="000000"/>
                          </a:solidFill>
                          <a:latin typeface="Times New Roman"/>
                          <a:ea typeface="Times New Roman"/>
                          <a:cs typeface="Times New Roman"/>
                        </a:rPr>
                        <a:t>ed area concept.</a:t>
                      </a:r>
                      <a:endParaRPr lang="en-US" sz="1100" dirty="0">
                        <a:latin typeface="Calibri"/>
                        <a:ea typeface="Times New Roman"/>
                        <a:cs typeface="Times New Roman"/>
                      </a:endParaRPr>
                    </a:p>
                  </a:txBody>
                  <a:tcPr marL="0" marR="0" marT="0" marB="0"/>
                </a:tc>
                <a:tc>
                  <a:txBody>
                    <a:bodyPr/>
                    <a:lstStyle/>
                    <a:p>
                      <a:pPr marL="447675" marR="0" algn="l">
                        <a:lnSpc>
                          <a:spcPct val="115000"/>
                        </a:lnSpc>
                        <a:spcBef>
                          <a:spcPts val="85"/>
                        </a:spcBef>
                        <a:spcAft>
                          <a:spcPts val="0"/>
                        </a:spcAft>
                      </a:pPr>
                      <a:r>
                        <a:rPr lang="en-US" sz="1200">
                          <a:solidFill>
                            <a:srgbClr val="000000"/>
                          </a:solidFill>
                          <a:latin typeface="Times New Roman"/>
                          <a:ea typeface="Times New Roman"/>
                          <a:cs typeface="Times New Roman"/>
                        </a:rPr>
                        <a:t>50</a:t>
                      </a:r>
                      <a:endParaRPr lang="en-US" sz="1100">
                        <a:latin typeface="Calibri"/>
                        <a:ea typeface="Times New Roman"/>
                        <a:cs typeface="Times New Roman"/>
                      </a:endParaRPr>
                    </a:p>
                    <a:p>
                      <a:pPr marL="447675" marR="0" algn="l">
                        <a:lnSpc>
                          <a:spcPct val="115000"/>
                        </a:lnSpc>
                        <a:spcBef>
                          <a:spcPts val="0"/>
                        </a:spcBef>
                        <a:spcAft>
                          <a:spcPts val="0"/>
                        </a:spcAft>
                      </a:pPr>
                      <a:r>
                        <a:rPr lang="en-US" sz="1200">
                          <a:solidFill>
                            <a:srgbClr val="000000"/>
                          </a:solidFill>
                          <a:latin typeface="Times New Roman"/>
                          <a:ea typeface="Times New Roman"/>
                          <a:cs typeface="Times New Roman"/>
                        </a:rPr>
                        <a:t>12</a:t>
                      </a:r>
                      <a:endParaRPr lang="en-US" sz="1100">
                        <a:latin typeface="Calibri"/>
                        <a:ea typeface="Times New Roman"/>
                        <a:cs typeface="Times New Roman"/>
                      </a:endParaRPr>
                    </a:p>
                  </a:txBody>
                  <a:tcPr marL="0" marR="0" marT="0" marB="0"/>
                </a:tc>
              </a:tr>
              <a:tr h="168685">
                <a:tc>
                  <a:txBody>
                    <a:bodyPr/>
                    <a:lstStyle/>
                    <a:p>
                      <a:pPr marL="68580" marR="0" algn="l">
                        <a:lnSpc>
                          <a:spcPct val="115000"/>
                        </a:lnSpc>
                        <a:spcBef>
                          <a:spcPts val="90"/>
                        </a:spcBef>
                        <a:spcAft>
                          <a:spcPts val="0"/>
                        </a:spcAft>
                      </a:pPr>
                      <a:r>
                        <a:rPr lang="en-US" sz="1200" b="1">
                          <a:solidFill>
                            <a:srgbClr val="000000"/>
                          </a:solidFill>
                          <a:latin typeface="Times New Roman"/>
                          <a:ea typeface="Times New Roman"/>
                          <a:cs typeface="Times New Roman"/>
                        </a:rPr>
                        <a:t>Ecological principles and application</a:t>
                      </a:r>
                      <a:endParaRPr lang="en-US" sz="1100">
                        <a:latin typeface="Calibri"/>
                        <a:ea typeface="Times New Roman"/>
                        <a:cs typeface="Times New Roman"/>
                      </a:endParaRPr>
                    </a:p>
                  </a:txBody>
                  <a:tcPr marL="0" marR="0" marT="0" marB="0"/>
                </a:tc>
                <a:tc>
                  <a:txBody>
                    <a:bodyPr/>
                    <a:lstStyle/>
                    <a:p>
                      <a:pPr marL="181610" marR="260985" algn="r">
                        <a:lnSpc>
                          <a:spcPct val="97000"/>
                        </a:lnSpc>
                        <a:spcBef>
                          <a:spcPts val="90"/>
                        </a:spcBef>
                        <a:spcAft>
                          <a:spcPts val="0"/>
                        </a:spcAft>
                      </a:pPr>
                      <a:r>
                        <a:rPr lang="en-US" sz="1200" b="1">
                          <a:solidFill>
                            <a:srgbClr val="000000"/>
                          </a:solidFill>
                          <a:latin typeface="Times New Roman"/>
                          <a:ea typeface="Times New Roman"/>
                          <a:cs typeface="Times New Roman"/>
                        </a:rPr>
                        <a:t>Point30Lectures</a:t>
                      </a:r>
                      <a:endParaRPr lang="en-US" sz="1100">
                        <a:latin typeface="Calibri"/>
                        <a:ea typeface="Times New Roman"/>
                        <a:cs typeface="Times New Roman"/>
                      </a:endParaRPr>
                    </a:p>
                  </a:txBody>
                  <a:tcPr marL="0" marR="0" marT="0" marB="0"/>
                </a:tc>
              </a:tr>
              <a:tr h="1789102">
                <a:tc>
                  <a:txBody>
                    <a:bodyPr/>
                    <a:lstStyle/>
                    <a:p>
                      <a:pPr marL="342900" marR="0" lvl="0" indent="-342900" algn="l">
                        <a:lnSpc>
                          <a:spcPct val="115000"/>
                        </a:lnSpc>
                        <a:spcBef>
                          <a:spcPts val="0"/>
                        </a:spcBef>
                        <a:spcAft>
                          <a:spcPts val="0"/>
                        </a:spcAft>
                        <a:buFont typeface="+mj-lt"/>
                        <a:buAutoNum type="arabicPeriod"/>
                      </a:pPr>
                      <a:r>
                        <a:rPr lang="en-US" sz="1200" dirty="0">
                          <a:solidFill>
                            <a:srgbClr val="000000"/>
                          </a:solidFill>
                          <a:latin typeface="Times New Roman"/>
                          <a:ea typeface="Times New Roman"/>
                          <a:cs typeface="Times New Roman"/>
                        </a:rPr>
                        <a:t>Concept of habitat and niche</a:t>
                      </a:r>
                      <a:endParaRPr lang="en-US" sz="1100" dirty="0">
                        <a:latin typeface="Calibri"/>
                        <a:ea typeface="Times New Roman"/>
                        <a:cs typeface="Times New Roman"/>
                      </a:endParaRPr>
                    </a:p>
                    <a:p>
                      <a:pPr marL="342900" marR="0" lvl="0" indent="-342900" algn="l">
                        <a:lnSpc>
                          <a:spcPct val="115000"/>
                        </a:lnSpc>
                        <a:spcBef>
                          <a:spcPts val="0"/>
                        </a:spcBef>
                        <a:spcAft>
                          <a:spcPts val="0"/>
                        </a:spcAft>
                        <a:buFont typeface="+mj-lt"/>
                        <a:buAutoNum type="arabicPeriod"/>
                      </a:pPr>
                      <a:r>
                        <a:rPr lang="en-US" sz="1200" dirty="0">
                          <a:solidFill>
                            <a:srgbClr val="000000"/>
                          </a:solidFill>
                          <a:latin typeface="Times New Roman"/>
                          <a:ea typeface="Times New Roman"/>
                          <a:cs typeface="Times New Roman"/>
                        </a:rPr>
                        <a:t>Ecological principles.</a:t>
                      </a:r>
                      <a:endParaRPr lang="en-US" sz="1100" dirty="0">
                        <a:latin typeface="Calibri"/>
                        <a:ea typeface="Times New Roman"/>
                        <a:cs typeface="Times New Roman"/>
                      </a:endParaRPr>
                    </a:p>
                    <a:p>
                      <a:pPr marL="342900" marR="0" lvl="0" indent="-342900" algn="l">
                        <a:lnSpc>
                          <a:spcPct val="115000"/>
                        </a:lnSpc>
                        <a:spcBef>
                          <a:spcPts val="0"/>
                        </a:spcBef>
                        <a:spcAft>
                          <a:spcPts val="0"/>
                        </a:spcAft>
                        <a:buFont typeface="+mj-lt"/>
                        <a:buAutoNum type="arabicPeriod"/>
                      </a:pPr>
                      <a:r>
                        <a:rPr lang="en-US" sz="1200" dirty="0">
                          <a:solidFill>
                            <a:srgbClr val="000000"/>
                          </a:solidFill>
                          <a:latin typeface="Times New Roman"/>
                          <a:ea typeface="Times New Roman"/>
                          <a:cs typeface="Times New Roman"/>
                        </a:rPr>
                        <a:t>Community ecology: nature of communities; levels of species diversity and its measurements</a:t>
                      </a:r>
                      <a:endParaRPr lang="en-US" sz="1100" dirty="0">
                        <a:latin typeface="Calibri"/>
                        <a:ea typeface="Times New Roman"/>
                        <a:cs typeface="Times New Roman"/>
                      </a:endParaRPr>
                    </a:p>
                    <a:p>
                      <a:pPr marL="342900" marR="0" lvl="0" indent="-342900" algn="l">
                        <a:lnSpc>
                          <a:spcPct val="115000"/>
                        </a:lnSpc>
                        <a:spcBef>
                          <a:spcPts val="0"/>
                        </a:spcBef>
                        <a:spcAft>
                          <a:spcPts val="0"/>
                        </a:spcAft>
                        <a:buFont typeface="+mj-lt"/>
                        <a:buAutoNum type="arabicPeriod"/>
                      </a:pPr>
                      <a:r>
                        <a:rPr lang="en-US" sz="1200" dirty="0" err="1">
                          <a:solidFill>
                            <a:srgbClr val="000000"/>
                          </a:solidFill>
                          <a:latin typeface="Times New Roman"/>
                          <a:ea typeface="Times New Roman"/>
                          <a:cs typeface="Times New Roman"/>
                        </a:rPr>
                        <a:t>Biogeographical</a:t>
                      </a:r>
                      <a:r>
                        <a:rPr lang="en-US" sz="1200" dirty="0">
                          <a:solidFill>
                            <a:srgbClr val="000000"/>
                          </a:solidFill>
                          <a:latin typeface="Times New Roman"/>
                          <a:ea typeface="Times New Roman"/>
                          <a:cs typeface="Times New Roman"/>
                        </a:rPr>
                        <a:t> zones of </a:t>
                      </a:r>
                      <a:r>
                        <a:rPr lang="en-US" sz="1200" dirty="0" err="1">
                          <a:solidFill>
                            <a:srgbClr val="000000"/>
                          </a:solidFill>
                          <a:latin typeface="Times New Roman"/>
                          <a:ea typeface="Times New Roman"/>
                          <a:cs typeface="Times New Roman"/>
                        </a:rPr>
                        <a:t>india</a:t>
                      </a:r>
                      <a:endParaRPr lang="en-US" sz="1100" dirty="0">
                        <a:latin typeface="Calibri"/>
                        <a:ea typeface="Times New Roman"/>
                        <a:cs typeface="Times New Roman"/>
                      </a:endParaRPr>
                    </a:p>
                    <a:p>
                      <a:pPr marL="342900" marR="0" lvl="0" indent="-342900" algn="l">
                        <a:lnSpc>
                          <a:spcPct val="115000"/>
                        </a:lnSpc>
                        <a:spcBef>
                          <a:spcPts val="0"/>
                        </a:spcBef>
                        <a:spcAft>
                          <a:spcPts val="0"/>
                        </a:spcAft>
                        <a:buFont typeface="+mj-lt"/>
                        <a:buAutoNum type="arabicPeriod"/>
                      </a:pPr>
                      <a:r>
                        <a:rPr lang="en-US" sz="1200" dirty="0">
                          <a:solidFill>
                            <a:srgbClr val="000000"/>
                          </a:solidFill>
                          <a:latin typeface="Times New Roman"/>
                          <a:ea typeface="Times New Roman"/>
                          <a:cs typeface="Times New Roman"/>
                        </a:rPr>
                        <a:t>Environmental management: solid waste management with </a:t>
                      </a:r>
                      <a:r>
                        <a:rPr lang="en-US" sz="1200" dirty="0" err="1">
                          <a:solidFill>
                            <a:srgbClr val="000000"/>
                          </a:solidFill>
                          <a:latin typeface="Times New Roman"/>
                          <a:ea typeface="Times New Roman"/>
                          <a:cs typeface="Times New Roman"/>
                        </a:rPr>
                        <a:t>vermicomposting;</a:t>
                      </a:r>
                      <a:r>
                        <a:rPr lang="en-US" sz="1200" dirty="0" err="1">
                          <a:latin typeface="Times New Roman"/>
                          <a:ea typeface="Times New Roman"/>
                          <a:cs typeface="Times New Roman"/>
                        </a:rPr>
                        <a:t>Bioremediation</a:t>
                      </a:r>
                      <a:r>
                        <a:rPr lang="en-US" sz="1200" dirty="0">
                          <a:latin typeface="Times New Roman"/>
                          <a:ea typeface="Times New Roman"/>
                          <a:cs typeface="Times New Roman"/>
                        </a:rPr>
                        <a:t>; Bioreactors in Environment monitoring</a:t>
                      </a:r>
                      <a:r>
                        <a:rPr lang="en-US" sz="1100" dirty="0">
                          <a:latin typeface="Calibri"/>
                          <a:ea typeface="Times New Roman"/>
                          <a:cs typeface="Times New Roman"/>
                        </a:rPr>
                        <a:t>. </a:t>
                      </a:r>
                    </a:p>
                    <a:p>
                      <a:pPr marL="342900" marR="0" lvl="0" indent="-342900" algn="l">
                        <a:lnSpc>
                          <a:spcPct val="115000"/>
                        </a:lnSpc>
                        <a:spcBef>
                          <a:spcPts val="0"/>
                        </a:spcBef>
                        <a:spcAft>
                          <a:spcPts val="0"/>
                        </a:spcAft>
                        <a:buFont typeface="+mj-lt"/>
                        <a:buAutoNum type="arabicPeriod"/>
                      </a:pPr>
                      <a:r>
                        <a:rPr lang="en-US" sz="1200" dirty="0">
                          <a:solidFill>
                            <a:srgbClr val="000000"/>
                          </a:solidFill>
                          <a:latin typeface="Times New Roman"/>
                          <a:ea typeface="Times New Roman"/>
                          <a:cs typeface="Times New Roman"/>
                        </a:rPr>
                        <a:t>Organic farming</a:t>
                      </a:r>
                      <a:endParaRPr lang="en-US" sz="1100" dirty="0">
                        <a:latin typeface="Calibri"/>
                        <a:ea typeface="Times New Roman"/>
                        <a:cs typeface="Times New Roman"/>
                      </a:endParaRPr>
                    </a:p>
                    <a:p>
                      <a:pPr marL="342900" marR="0" lvl="0" indent="-342900" algn="l">
                        <a:lnSpc>
                          <a:spcPct val="115000"/>
                        </a:lnSpc>
                        <a:spcBef>
                          <a:spcPts val="0"/>
                        </a:spcBef>
                        <a:spcAft>
                          <a:spcPts val="0"/>
                        </a:spcAft>
                        <a:buFont typeface="+mj-lt"/>
                        <a:buAutoNum type="arabicPeriod"/>
                      </a:pPr>
                      <a:r>
                        <a:rPr lang="en-US" sz="1200" dirty="0">
                          <a:solidFill>
                            <a:srgbClr val="000000"/>
                          </a:solidFill>
                          <a:latin typeface="Times New Roman"/>
                          <a:ea typeface="Times New Roman"/>
                          <a:cs typeface="Times New Roman"/>
                        </a:rPr>
                        <a:t>Insect pollinators in agriculture</a:t>
                      </a:r>
                      <a:endParaRPr lang="en-US" sz="1100" dirty="0">
                        <a:latin typeface="Calibri"/>
                        <a:ea typeface="Times New Roman"/>
                        <a:cs typeface="Times New Roman"/>
                      </a:endParaRPr>
                    </a:p>
                  </a:txBody>
                  <a:tcPr marL="0" marR="0" marT="0" marB="0"/>
                </a:tc>
                <a:tc>
                  <a:txBody>
                    <a:bodyPr/>
                    <a:lstStyle/>
                    <a:p>
                      <a:pPr marL="485775" marR="0" algn="l">
                        <a:lnSpc>
                          <a:spcPct val="115000"/>
                        </a:lnSpc>
                        <a:spcBef>
                          <a:spcPts val="80"/>
                        </a:spcBef>
                        <a:spcAft>
                          <a:spcPts val="0"/>
                        </a:spcAft>
                      </a:pPr>
                      <a:r>
                        <a:rPr lang="en-US" sz="1200">
                          <a:solidFill>
                            <a:srgbClr val="000000"/>
                          </a:solidFill>
                          <a:latin typeface="Times New Roman"/>
                          <a:ea typeface="Times New Roman"/>
                          <a:cs typeface="Times New Roman"/>
                        </a:rPr>
                        <a:t>5</a:t>
                      </a:r>
                      <a:endParaRPr lang="en-US" sz="1100">
                        <a:latin typeface="Calibri"/>
                        <a:ea typeface="Times New Roman"/>
                        <a:cs typeface="Times New Roman"/>
                      </a:endParaRPr>
                    </a:p>
                    <a:p>
                      <a:pPr marL="485775" marR="0" algn="l">
                        <a:lnSpc>
                          <a:spcPct val="115000"/>
                        </a:lnSpc>
                        <a:spcBef>
                          <a:spcPts val="80"/>
                        </a:spcBef>
                        <a:spcAft>
                          <a:spcPts val="0"/>
                        </a:spcAft>
                      </a:pPr>
                      <a:r>
                        <a:rPr lang="en-US" sz="1200">
                          <a:solidFill>
                            <a:srgbClr val="000000"/>
                          </a:solidFill>
                          <a:latin typeface="Times New Roman"/>
                          <a:ea typeface="Times New Roman"/>
                          <a:cs typeface="Times New Roman"/>
                        </a:rPr>
                        <a:t>5</a:t>
                      </a:r>
                      <a:endParaRPr lang="en-US" sz="1100">
                        <a:latin typeface="Calibri"/>
                        <a:ea typeface="Times New Roman"/>
                        <a:cs typeface="Times New Roman"/>
                      </a:endParaRPr>
                    </a:p>
                    <a:p>
                      <a:pPr marL="485775" marR="0" algn="l">
                        <a:lnSpc>
                          <a:spcPct val="115000"/>
                        </a:lnSpc>
                        <a:spcBef>
                          <a:spcPts val="80"/>
                        </a:spcBef>
                        <a:spcAft>
                          <a:spcPts val="0"/>
                        </a:spcAft>
                      </a:pPr>
                      <a:r>
                        <a:rPr lang="en-US" sz="1200">
                          <a:solidFill>
                            <a:srgbClr val="000000"/>
                          </a:solidFill>
                          <a:latin typeface="Times New Roman"/>
                          <a:ea typeface="Times New Roman"/>
                          <a:cs typeface="Times New Roman"/>
                        </a:rPr>
                        <a:t>5</a:t>
                      </a:r>
                      <a:endParaRPr lang="en-US" sz="1100">
                        <a:latin typeface="Calibri"/>
                        <a:ea typeface="Times New Roman"/>
                        <a:cs typeface="Times New Roman"/>
                      </a:endParaRPr>
                    </a:p>
                    <a:p>
                      <a:pPr marL="485775" marR="0" algn="l">
                        <a:lnSpc>
                          <a:spcPct val="115000"/>
                        </a:lnSpc>
                        <a:spcBef>
                          <a:spcPts val="0"/>
                        </a:spcBef>
                        <a:spcAft>
                          <a:spcPts val="0"/>
                        </a:spcAft>
                      </a:pPr>
                      <a:r>
                        <a:rPr lang="en-US" sz="1200">
                          <a:solidFill>
                            <a:srgbClr val="000000"/>
                          </a:solidFill>
                          <a:latin typeface="Times New Roman"/>
                          <a:ea typeface="Times New Roman"/>
                          <a:cs typeface="Times New Roman"/>
                        </a:rPr>
                        <a:t>5</a:t>
                      </a:r>
                      <a:endParaRPr lang="en-US" sz="1100">
                        <a:latin typeface="Calibri"/>
                        <a:ea typeface="Times New Roman"/>
                        <a:cs typeface="Times New Roman"/>
                      </a:endParaRPr>
                    </a:p>
                    <a:p>
                      <a:pPr marL="447675" marR="0" algn="l">
                        <a:lnSpc>
                          <a:spcPct val="115000"/>
                        </a:lnSpc>
                        <a:spcBef>
                          <a:spcPts val="0"/>
                        </a:spcBef>
                        <a:spcAft>
                          <a:spcPts val="0"/>
                        </a:spcAft>
                      </a:pPr>
                      <a:r>
                        <a:rPr lang="en-US" sz="1200">
                          <a:solidFill>
                            <a:srgbClr val="000000"/>
                          </a:solidFill>
                          <a:latin typeface="Times New Roman"/>
                          <a:ea typeface="Times New Roman"/>
                          <a:cs typeface="Times New Roman"/>
                        </a:rPr>
                        <a:t>5</a:t>
                      </a:r>
                      <a:endParaRPr lang="en-US" sz="1100">
                        <a:latin typeface="Calibri"/>
                        <a:ea typeface="Times New Roman"/>
                        <a:cs typeface="Times New Roman"/>
                      </a:endParaRPr>
                    </a:p>
                    <a:p>
                      <a:pPr marL="447675" marR="0" algn="l">
                        <a:lnSpc>
                          <a:spcPct val="115000"/>
                        </a:lnSpc>
                        <a:spcBef>
                          <a:spcPts val="0"/>
                        </a:spcBef>
                        <a:spcAft>
                          <a:spcPts val="0"/>
                        </a:spcAft>
                      </a:pPr>
                      <a:r>
                        <a:rPr lang="en-US" sz="1200">
                          <a:solidFill>
                            <a:srgbClr val="000000"/>
                          </a:solidFill>
                          <a:latin typeface="Times New Roman"/>
                          <a:ea typeface="Times New Roman"/>
                          <a:cs typeface="Times New Roman"/>
                        </a:rPr>
                        <a:t>5</a:t>
                      </a:r>
                      <a:endParaRPr lang="en-US" sz="1100">
                        <a:latin typeface="Calibri"/>
                        <a:ea typeface="Times New Roman"/>
                        <a:cs typeface="Times New Roman"/>
                      </a:endParaRPr>
                    </a:p>
                    <a:p>
                      <a:pPr marL="485775" marR="0" algn="l">
                        <a:lnSpc>
                          <a:spcPct val="115000"/>
                        </a:lnSpc>
                        <a:spcBef>
                          <a:spcPts val="0"/>
                        </a:spcBef>
                        <a:spcAft>
                          <a:spcPts val="0"/>
                        </a:spcAft>
                      </a:pPr>
                      <a:r>
                        <a:rPr lang="en-US" sz="1200">
                          <a:solidFill>
                            <a:srgbClr val="000000"/>
                          </a:solidFill>
                          <a:latin typeface="Times New Roman"/>
                          <a:ea typeface="Times New Roman"/>
                          <a:cs typeface="Times New Roman"/>
                        </a:rPr>
                        <a:t>8</a:t>
                      </a:r>
                      <a:endParaRPr lang="en-US" sz="1100">
                        <a:latin typeface="Calibri"/>
                        <a:ea typeface="Times New Roman"/>
                        <a:cs typeface="Times New Roman"/>
                      </a:endParaRPr>
                    </a:p>
                    <a:p>
                      <a:pPr marL="485775" marR="0" algn="l">
                        <a:lnSpc>
                          <a:spcPct val="115000"/>
                        </a:lnSpc>
                        <a:spcBef>
                          <a:spcPts val="0"/>
                        </a:spcBef>
                        <a:spcAft>
                          <a:spcPts val="0"/>
                        </a:spcAft>
                      </a:pPr>
                      <a:r>
                        <a:rPr lang="en-US" sz="1200">
                          <a:solidFill>
                            <a:srgbClr val="000000"/>
                          </a:solidFill>
                          <a:latin typeface="Times New Roman"/>
                          <a:ea typeface="Times New Roman"/>
                          <a:cs typeface="Times New Roman"/>
                        </a:rPr>
                        <a:t>6</a:t>
                      </a:r>
                      <a:endParaRPr lang="en-US" sz="1100">
                        <a:latin typeface="Calibri"/>
                        <a:ea typeface="Times New Roman"/>
                        <a:cs typeface="Times New Roman"/>
                      </a:endParaRPr>
                    </a:p>
                  </a:txBody>
                  <a:tcPr marL="0" marR="0" marT="0" marB="0"/>
                </a:tc>
              </a:tr>
              <a:tr h="168685">
                <a:tc>
                  <a:txBody>
                    <a:bodyPr/>
                    <a:lstStyle/>
                    <a:p>
                      <a:pPr marL="0" marR="0" algn="l">
                        <a:lnSpc>
                          <a:spcPct val="115000"/>
                        </a:lnSpc>
                        <a:spcBef>
                          <a:spcPts val="0"/>
                        </a:spcBef>
                        <a:spcAft>
                          <a:spcPts val="0"/>
                        </a:spcAft>
                      </a:pPr>
                      <a:r>
                        <a:rPr lang="en-US" sz="1200" b="1">
                          <a:solidFill>
                            <a:srgbClr val="000000"/>
                          </a:solidFill>
                          <a:latin typeface="Times New Roman"/>
                          <a:ea typeface="Times New Roman"/>
                          <a:cs typeface="Times New Roman"/>
                        </a:rPr>
                        <a:t>Current knowledge on pisciculture</a:t>
                      </a:r>
                      <a:endParaRPr lang="en-US" sz="1100">
                        <a:latin typeface="Calibri"/>
                        <a:ea typeface="Times New Roman"/>
                        <a:cs typeface="Times New Roman"/>
                      </a:endParaRPr>
                    </a:p>
                  </a:txBody>
                  <a:tcPr marL="0" marR="0" marT="0" marB="0"/>
                </a:tc>
                <a:tc>
                  <a:txBody>
                    <a:bodyPr/>
                    <a:lstStyle/>
                    <a:p>
                      <a:pPr marL="0" marR="0" algn="l">
                        <a:lnSpc>
                          <a:spcPct val="115000"/>
                        </a:lnSpc>
                        <a:spcBef>
                          <a:spcPts val="80"/>
                        </a:spcBef>
                        <a:spcAft>
                          <a:spcPts val="0"/>
                        </a:spcAft>
                      </a:pPr>
                      <a:r>
                        <a:rPr lang="en-US" sz="1200" b="1">
                          <a:solidFill>
                            <a:srgbClr val="000000"/>
                          </a:solidFill>
                          <a:latin typeface="Times New Roman"/>
                          <a:ea typeface="Times New Roman"/>
                          <a:cs typeface="Times New Roman"/>
                        </a:rPr>
                        <a:t>Point 10</a:t>
                      </a:r>
                      <a:endParaRPr lang="en-US" sz="1100">
                        <a:latin typeface="Calibri"/>
                        <a:ea typeface="Times New Roman"/>
                        <a:cs typeface="Times New Roman"/>
                      </a:endParaRPr>
                    </a:p>
                  </a:txBody>
                  <a:tcPr marL="0" marR="0" marT="0" marB="0"/>
                </a:tc>
              </a:tr>
              <a:tr h="359604">
                <a:tc>
                  <a:txBody>
                    <a:bodyPr/>
                    <a:lstStyle/>
                    <a:p>
                      <a:pPr marL="342900" marR="0" lvl="0" indent="-342900" algn="l">
                        <a:lnSpc>
                          <a:spcPct val="115000"/>
                        </a:lnSpc>
                        <a:spcBef>
                          <a:spcPts val="0"/>
                        </a:spcBef>
                        <a:spcAft>
                          <a:spcPts val="0"/>
                        </a:spcAft>
                        <a:buFont typeface="+mj-lt"/>
                        <a:buAutoNum type="arabicPeriod"/>
                      </a:pPr>
                      <a:r>
                        <a:rPr lang="en-US" sz="1200">
                          <a:solidFill>
                            <a:srgbClr val="000000"/>
                          </a:solidFill>
                          <a:latin typeface="Times New Roman"/>
                          <a:ea typeface="Times New Roman"/>
                          <a:cs typeface="Times New Roman"/>
                        </a:rPr>
                        <a:t>Integrated fish farming</a:t>
                      </a:r>
                      <a:endParaRPr lang="en-US" sz="1100">
                        <a:solidFill>
                          <a:srgbClr val="000000"/>
                        </a:solidFill>
                        <a:latin typeface="Calibri"/>
                        <a:ea typeface="Times New Roman"/>
                        <a:cs typeface="Times New Roman"/>
                      </a:endParaRPr>
                    </a:p>
                    <a:p>
                      <a:pPr marL="342900" marR="0" lvl="0" indent="-342900" algn="l">
                        <a:lnSpc>
                          <a:spcPct val="115000"/>
                        </a:lnSpc>
                        <a:spcBef>
                          <a:spcPts val="0"/>
                        </a:spcBef>
                        <a:spcAft>
                          <a:spcPts val="0"/>
                        </a:spcAft>
                        <a:buFont typeface="+mj-lt"/>
                        <a:buAutoNum type="arabicPeriod"/>
                      </a:pPr>
                      <a:r>
                        <a:rPr lang="en-US" sz="1200">
                          <a:solidFill>
                            <a:srgbClr val="000000"/>
                          </a:solidFill>
                          <a:latin typeface="Times New Roman"/>
                          <a:ea typeface="Times New Roman"/>
                          <a:cs typeface="Times New Roman"/>
                        </a:rPr>
                        <a:t>Induced breeding</a:t>
                      </a:r>
                      <a:endParaRPr lang="en-US" sz="1100">
                        <a:solidFill>
                          <a:srgbClr val="000000"/>
                        </a:solidFill>
                        <a:latin typeface="Calibri"/>
                        <a:ea typeface="Times New Roman"/>
                        <a:cs typeface="Times New Roman"/>
                      </a:endParaRPr>
                    </a:p>
                  </a:txBody>
                  <a:tcPr marL="0" marR="0" marT="0" marB="0"/>
                </a:tc>
                <a:tc>
                  <a:txBody>
                    <a:bodyPr/>
                    <a:lstStyle/>
                    <a:p>
                      <a:pPr marL="485775" marR="0" algn="l">
                        <a:lnSpc>
                          <a:spcPct val="115000"/>
                        </a:lnSpc>
                        <a:spcBef>
                          <a:spcPts val="80"/>
                        </a:spcBef>
                        <a:spcAft>
                          <a:spcPts val="0"/>
                        </a:spcAft>
                      </a:pPr>
                      <a:r>
                        <a:rPr lang="en-US" sz="1200">
                          <a:solidFill>
                            <a:srgbClr val="000000"/>
                          </a:solidFill>
                          <a:latin typeface="Times New Roman"/>
                          <a:ea typeface="Times New Roman"/>
                          <a:cs typeface="Times New Roman"/>
                        </a:rPr>
                        <a:t>5</a:t>
                      </a:r>
                      <a:endParaRPr lang="en-US" sz="1100">
                        <a:latin typeface="Calibri"/>
                        <a:ea typeface="Times New Roman"/>
                        <a:cs typeface="Times New Roman"/>
                      </a:endParaRPr>
                    </a:p>
                    <a:p>
                      <a:pPr marL="485775" marR="0" algn="l">
                        <a:lnSpc>
                          <a:spcPct val="115000"/>
                        </a:lnSpc>
                        <a:spcBef>
                          <a:spcPts val="80"/>
                        </a:spcBef>
                        <a:spcAft>
                          <a:spcPts val="0"/>
                        </a:spcAft>
                      </a:pPr>
                      <a:r>
                        <a:rPr lang="en-US" sz="1200">
                          <a:solidFill>
                            <a:srgbClr val="000000"/>
                          </a:solidFill>
                          <a:latin typeface="Times New Roman"/>
                          <a:ea typeface="Times New Roman"/>
                          <a:cs typeface="Times New Roman"/>
                        </a:rPr>
                        <a:t>5</a:t>
                      </a:r>
                      <a:endParaRPr lang="en-US" sz="1100">
                        <a:latin typeface="Calibri"/>
                        <a:ea typeface="Times New Roman"/>
                        <a:cs typeface="Times New Roman"/>
                      </a:endParaRPr>
                    </a:p>
                  </a:txBody>
                  <a:tcPr marL="0" marR="0" marT="0" marB="0"/>
                </a:tc>
              </a:tr>
              <a:tr h="168685">
                <a:tc>
                  <a:txBody>
                    <a:bodyPr/>
                    <a:lstStyle/>
                    <a:p>
                      <a:pPr marL="0" marR="0" algn="l">
                        <a:lnSpc>
                          <a:spcPct val="115000"/>
                        </a:lnSpc>
                        <a:spcBef>
                          <a:spcPts val="0"/>
                        </a:spcBef>
                        <a:spcAft>
                          <a:spcPts val="0"/>
                        </a:spcAft>
                      </a:pPr>
                      <a:r>
                        <a:rPr lang="en-US" sz="1200" b="1">
                          <a:solidFill>
                            <a:srgbClr val="000000"/>
                          </a:solidFill>
                          <a:latin typeface="Times New Roman"/>
                          <a:ea typeface="Times New Roman"/>
                          <a:cs typeface="Times New Roman"/>
                        </a:rPr>
                        <a:t>Medical Zoology</a:t>
                      </a:r>
                      <a:endParaRPr lang="en-US" sz="1100">
                        <a:latin typeface="Calibri"/>
                        <a:ea typeface="Times New Roman"/>
                        <a:cs typeface="Times New Roman"/>
                      </a:endParaRPr>
                    </a:p>
                  </a:txBody>
                  <a:tcPr marL="0" marR="0" marT="0" marB="0"/>
                </a:tc>
                <a:tc>
                  <a:txBody>
                    <a:bodyPr/>
                    <a:lstStyle/>
                    <a:p>
                      <a:pPr marL="0" marR="0" algn="l">
                        <a:lnSpc>
                          <a:spcPct val="115000"/>
                        </a:lnSpc>
                        <a:spcBef>
                          <a:spcPts val="80"/>
                        </a:spcBef>
                        <a:spcAft>
                          <a:spcPts val="0"/>
                        </a:spcAft>
                      </a:pPr>
                      <a:r>
                        <a:rPr lang="en-US" sz="1200" b="1">
                          <a:solidFill>
                            <a:srgbClr val="000000"/>
                          </a:solidFill>
                          <a:latin typeface="Times New Roman"/>
                          <a:ea typeface="Times New Roman"/>
                          <a:cs typeface="Times New Roman"/>
                        </a:rPr>
                        <a:t>Point 10</a:t>
                      </a:r>
                      <a:endParaRPr lang="en-US" sz="1100">
                        <a:latin typeface="Calibri"/>
                        <a:ea typeface="Times New Roman"/>
                        <a:cs typeface="Times New Roman"/>
                      </a:endParaRPr>
                    </a:p>
                  </a:txBody>
                  <a:tcPr marL="0" marR="0" marT="0" marB="0"/>
                </a:tc>
              </a:tr>
              <a:tr h="708824">
                <a:tc>
                  <a:txBody>
                    <a:bodyPr/>
                    <a:lstStyle/>
                    <a:p>
                      <a:pPr marL="342900" marR="0" lvl="0" indent="-342900" algn="l">
                        <a:lnSpc>
                          <a:spcPct val="115000"/>
                        </a:lnSpc>
                        <a:spcBef>
                          <a:spcPts val="0"/>
                        </a:spcBef>
                        <a:spcAft>
                          <a:spcPts val="0"/>
                        </a:spcAft>
                        <a:buFont typeface="+mj-lt"/>
                        <a:buAutoNum type="arabicPeriod"/>
                      </a:pPr>
                      <a:r>
                        <a:rPr lang="en-US" sz="1200">
                          <a:solidFill>
                            <a:srgbClr val="000000"/>
                          </a:solidFill>
                          <a:latin typeface="Times New Roman"/>
                          <a:ea typeface="Times New Roman"/>
                          <a:cs typeface="Times New Roman"/>
                        </a:rPr>
                        <a:t>Genetics of Neurological Diseases;Pharmacogenetics and application </a:t>
                      </a:r>
                      <a:endParaRPr lang="en-US" sz="1100">
                        <a:solidFill>
                          <a:srgbClr val="000000"/>
                        </a:solidFill>
                        <a:latin typeface="Calibri"/>
                        <a:ea typeface="Times New Roman"/>
                        <a:cs typeface="Times New Roman"/>
                      </a:endParaRPr>
                    </a:p>
                    <a:p>
                      <a:pPr marL="342900" marR="0" lvl="0" indent="-342900" algn="l">
                        <a:lnSpc>
                          <a:spcPct val="115000"/>
                        </a:lnSpc>
                        <a:spcBef>
                          <a:spcPts val="0"/>
                        </a:spcBef>
                        <a:spcAft>
                          <a:spcPts val="0"/>
                        </a:spcAft>
                        <a:buFont typeface="+mj-lt"/>
                        <a:buAutoNum type="arabicPeriod"/>
                      </a:pPr>
                      <a:r>
                        <a:rPr lang="en-US" sz="1200">
                          <a:solidFill>
                            <a:srgbClr val="000000"/>
                          </a:solidFill>
                          <a:latin typeface="Times New Roman"/>
                          <a:ea typeface="Times New Roman"/>
                          <a:cs typeface="Times New Roman"/>
                        </a:rPr>
                        <a:t>Preliminary knowledge on  zoonotic diseases</a:t>
                      </a:r>
                      <a:endParaRPr lang="en-US" sz="1100">
                        <a:solidFill>
                          <a:srgbClr val="000000"/>
                        </a:solidFill>
                        <a:latin typeface="Calibri"/>
                        <a:ea typeface="Times New Roman"/>
                        <a:cs typeface="Times New Roman"/>
                      </a:endParaRPr>
                    </a:p>
                    <a:p>
                      <a:pPr marL="342900" marR="0" lvl="0" indent="-342900" algn="l">
                        <a:lnSpc>
                          <a:spcPct val="115000"/>
                        </a:lnSpc>
                        <a:spcBef>
                          <a:spcPts val="0"/>
                        </a:spcBef>
                        <a:spcAft>
                          <a:spcPts val="0"/>
                        </a:spcAft>
                        <a:buFont typeface="+mj-lt"/>
                        <a:buAutoNum type="arabicPeriod"/>
                      </a:pPr>
                      <a:r>
                        <a:rPr lang="en-US" sz="1200">
                          <a:solidFill>
                            <a:srgbClr val="000000"/>
                          </a:solidFill>
                          <a:latin typeface="Times New Roman"/>
                          <a:ea typeface="Times New Roman"/>
                          <a:cs typeface="Times New Roman"/>
                        </a:rPr>
                        <a:t>Immunodiagnostics: Basic of immunology and its application</a:t>
                      </a:r>
                      <a:endParaRPr lang="en-US" sz="1100">
                        <a:solidFill>
                          <a:srgbClr val="000000"/>
                        </a:solidFill>
                        <a:latin typeface="Calibri"/>
                        <a:ea typeface="Times New Roman"/>
                        <a:cs typeface="Times New Roman"/>
                      </a:endParaRPr>
                    </a:p>
                  </a:txBody>
                  <a:tcPr marL="0" marR="0" marT="0" marB="0"/>
                </a:tc>
                <a:tc>
                  <a:txBody>
                    <a:bodyPr/>
                    <a:lstStyle/>
                    <a:p>
                      <a:pPr marL="485775" marR="0" algn="l">
                        <a:lnSpc>
                          <a:spcPct val="115000"/>
                        </a:lnSpc>
                        <a:spcBef>
                          <a:spcPts val="80"/>
                        </a:spcBef>
                        <a:spcAft>
                          <a:spcPts val="0"/>
                        </a:spcAft>
                      </a:pPr>
                      <a:r>
                        <a:rPr lang="en-US" sz="1200" dirty="0">
                          <a:solidFill>
                            <a:srgbClr val="000000"/>
                          </a:solidFill>
                          <a:latin typeface="Times New Roman"/>
                          <a:ea typeface="Times New Roman"/>
                          <a:cs typeface="Times New Roman"/>
                        </a:rPr>
                        <a:t>5</a:t>
                      </a:r>
                      <a:endParaRPr lang="en-US" sz="1100" dirty="0">
                        <a:latin typeface="Calibri"/>
                        <a:ea typeface="Times New Roman"/>
                        <a:cs typeface="Times New Roman"/>
                      </a:endParaRPr>
                    </a:p>
                    <a:p>
                      <a:pPr marL="485775" marR="0" algn="l">
                        <a:lnSpc>
                          <a:spcPct val="115000"/>
                        </a:lnSpc>
                        <a:spcBef>
                          <a:spcPts val="80"/>
                        </a:spcBef>
                        <a:spcAft>
                          <a:spcPts val="0"/>
                        </a:spcAft>
                      </a:pPr>
                      <a:r>
                        <a:rPr lang="en-US" sz="1200" dirty="0">
                          <a:solidFill>
                            <a:srgbClr val="000000"/>
                          </a:solidFill>
                          <a:latin typeface="Times New Roman"/>
                          <a:ea typeface="Times New Roman"/>
                          <a:cs typeface="Times New Roman"/>
                        </a:rPr>
                        <a:t>5</a:t>
                      </a:r>
                      <a:endParaRPr lang="en-US" sz="1100" dirty="0">
                        <a:latin typeface="Calibri"/>
                        <a:ea typeface="Times New Roman"/>
                        <a:cs typeface="Times New Roman"/>
                      </a:endParaRPr>
                    </a:p>
                  </a:txBody>
                  <a:tcPr marL="0" marR="0" marT="0" marB="0"/>
                </a:tc>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1600200"/>
          <a:ext cx="8229600" cy="2938018"/>
        </p:xfrm>
        <a:graphic>
          <a:graphicData uri="http://schemas.openxmlformats.org/drawingml/2006/table">
            <a:tbl>
              <a:tblPr firstRow="1" bandRow="1">
                <a:tableStyleId>{5C22544A-7EE6-4342-B048-85BDC9FD1C3A}</a:tableStyleId>
              </a:tblPr>
              <a:tblGrid>
                <a:gridCol w="2057400"/>
                <a:gridCol w="2057400"/>
                <a:gridCol w="2057400"/>
                <a:gridCol w="2057400"/>
              </a:tblGrid>
              <a:tr h="370840">
                <a:tc>
                  <a:txBody>
                    <a:bodyPr/>
                    <a:lstStyle/>
                    <a:p>
                      <a:pPr marL="64135" marR="0">
                        <a:lnSpc>
                          <a:spcPct val="115000"/>
                        </a:lnSpc>
                        <a:spcBef>
                          <a:spcPts val="110"/>
                        </a:spcBef>
                        <a:spcAft>
                          <a:spcPts val="0"/>
                        </a:spcAft>
                      </a:pPr>
                      <a:r>
                        <a:rPr lang="en-US" sz="1100" dirty="0">
                          <a:solidFill>
                            <a:srgbClr val="000000"/>
                          </a:solidFill>
                          <a:latin typeface="Times New Roman"/>
                          <a:ea typeface="Times New Roman"/>
                          <a:cs typeface="Times New Roman"/>
                        </a:rPr>
                        <a:t>Course</a:t>
                      </a:r>
                      <a:endParaRPr lang="en-US" sz="1100" dirty="0">
                        <a:latin typeface="Calibri"/>
                        <a:ea typeface="Times New Roman"/>
                        <a:cs typeface="Times New Roman"/>
                      </a:endParaRPr>
                    </a:p>
                  </a:txBody>
                  <a:tcPr marL="0" marR="0" marT="0" marB="0"/>
                </a:tc>
                <a:tc>
                  <a:txBody>
                    <a:bodyPr/>
                    <a:lstStyle/>
                    <a:p>
                      <a:pPr marL="349885" marR="316230" algn="ctr">
                        <a:lnSpc>
                          <a:spcPct val="115000"/>
                        </a:lnSpc>
                        <a:spcBef>
                          <a:spcPts val="110"/>
                        </a:spcBef>
                        <a:spcAft>
                          <a:spcPts val="0"/>
                        </a:spcAft>
                      </a:pPr>
                      <a:r>
                        <a:rPr lang="en-US" sz="1100">
                          <a:solidFill>
                            <a:srgbClr val="000000"/>
                          </a:solidFill>
                          <a:latin typeface="Times New Roman"/>
                          <a:ea typeface="Times New Roman"/>
                          <a:cs typeface="Times New Roman"/>
                        </a:rPr>
                        <a:t>InSe</a:t>
                      </a:r>
                      <a:r>
                        <a:rPr lang="en-US" sz="1100" spc="-5">
                          <a:solidFill>
                            <a:srgbClr val="000000"/>
                          </a:solidFill>
                          <a:latin typeface="Times New Roman"/>
                          <a:ea typeface="Times New Roman"/>
                          <a:cs typeface="Times New Roman"/>
                        </a:rPr>
                        <a:t>m</a:t>
                      </a:r>
                      <a:r>
                        <a:rPr lang="en-US" sz="1100">
                          <a:solidFill>
                            <a:srgbClr val="000000"/>
                          </a:solidFill>
                          <a:latin typeface="Times New Roman"/>
                          <a:ea typeface="Times New Roman"/>
                          <a:cs typeface="Times New Roman"/>
                        </a:rPr>
                        <a:t>est</a:t>
                      </a:r>
                      <a:r>
                        <a:rPr lang="en-US" sz="1100" spc="-5">
                          <a:solidFill>
                            <a:srgbClr val="000000"/>
                          </a:solidFill>
                          <a:latin typeface="Times New Roman"/>
                          <a:ea typeface="Times New Roman"/>
                          <a:cs typeface="Times New Roman"/>
                        </a:rPr>
                        <a:t>e</a:t>
                      </a:r>
                      <a:r>
                        <a:rPr lang="en-US" sz="1100">
                          <a:solidFill>
                            <a:srgbClr val="000000"/>
                          </a:solidFill>
                          <a:latin typeface="Times New Roman"/>
                          <a:ea typeface="Times New Roman"/>
                          <a:cs typeface="Times New Roman"/>
                        </a:rPr>
                        <a:t>r20%</a:t>
                      </a:r>
                      <a:endParaRPr lang="en-US" sz="1100">
                        <a:latin typeface="Calibri"/>
                        <a:ea typeface="Times New Roman"/>
                        <a:cs typeface="Times New Roman"/>
                      </a:endParaRPr>
                    </a:p>
                  </a:txBody>
                  <a:tcPr marL="0" marR="0" marT="0" marB="0"/>
                </a:tc>
                <a:tc>
                  <a:txBody>
                    <a:bodyPr/>
                    <a:lstStyle/>
                    <a:p>
                      <a:pPr marL="401320" marR="364490" algn="ctr">
                        <a:lnSpc>
                          <a:spcPct val="115000"/>
                        </a:lnSpc>
                        <a:spcBef>
                          <a:spcPts val="110"/>
                        </a:spcBef>
                        <a:spcAft>
                          <a:spcPts val="0"/>
                        </a:spcAft>
                      </a:pPr>
                      <a:r>
                        <a:rPr lang="en-US" sz="1100">
                          <a:solidFill>
                            <a:srgbClr val="000000"/>
                          </a:solidFill>
                          <a:latin typeface="Times New Roman"/>
                          <a:ea typeface="Times New Roman"/>
                          <a:cs typeface="Times New Roman"/>
                        </a:rPr>
                        <a:t>EndTe</a:t>
                      </a:r>
                      <a:r>
                        <a:rPr lang="en-US" sz="1100" spc="10">
                          <a:solidFill>
                            <a:srgbClr val="000000"/>
                          </a:solidFill>
                          <a:latin typeface="Times New Roman"/>
                          <a:ea typeface="Times New Roman"/>
                          <a:cs typeface="Times New Roman"/>
                        </a:rPr>
                        <a:t>r</a:t>
                      </a:r>
                      <a:r>
                        <a:rPr lang="en-US" sz="1100">
                          <a:solidFill>
                            <a:srgbClr val="000000"/>
                          </a:solidFill>
                          <a:latin typeface="Times New Roman"/>
                          <a:ea typeface="Times New Roman"/>
                          <a:cs typeface="Times New Roman"/>
                        </a:rPr>
                        <a:t>m80%</a:t>
                      </a:r>
                      <a:endParaRPr lang="en-US" sz="1100">
                        <a:latin typeface="Calibri"/>
                        <a:ea typeface="Times New Roman"/>
                        <a:cs typeface="Times New Roman"/>
                      </a:endParaRPr>
                    </a:p>
                  </a:txBody>
                  <a:tcPr marL="0" marR="0" marT="0" marB="0"/>
                </a:tc>
                <a:tc>
                  <a:txBody>
                    <a:bodyPr/>
                    <a:lstStyle/>
                    <a:p>
                      <a:pPr marL="341630" marR="0">
                        <a:lnSpc>
                          <a:spcPct val="115000"/>
                        </a:lnSpc>
                        <a:spcBef>
                          <a:spcPts val="110"/>
                        </a:spcBef>
                        <a:spcAft>
                          <a:spcPts val="0"/>
                        </a:spcAft>
                      </a:pPr>
                      <a:r>
                        <a:rPr lang="en-US" sz="1100">
                          <a:solidFill>
                            <a:srgbClr val="000000"/>
                          </a:solidFill>
                          <a:latin typeface="Times New Roman"/>
                          <a:ea typeface="Times New Roman"/>
                          <a:cs typeface="Times New Roman"/>
                        </a:rPr>
                        <a:t>TotalPoints</a:t>
                      </a:r>
                      <a:endParaRPr lang="en-US" sz="1100">
                        <a:latin typeface="Calibri"/>
                        <a:ea typeface="Times New Roman"/>
                        <a:cs typeface="Times New Roman"/>
                      </a:endParaRPr>
                    </a:p>
                  </a:txBody>
                  <a:tcPr marL="0" marR="0" marT="0" marB="0"/>
                </a:tc>
              </a:tr>
              <a:tr h="370840">
                <a:tc>
                  <a:txBody>
                    <a:bodyPr/>
                    <a:lstStyle/>
                    <a:p>
                      <a:pPr marL="64135" marR="0">
                        <a:lnSpc>
                          <a:spcPct val="115000"/>
                        </a:lnSpc>
                        <a:spcBef>
                          <a:spcPts val="105"/>
                        </a:spcBef>
                        <a:spcAft>
                          <a:spcPts val="0"/>
                        </a:spcAft>
                      </a:pPr>
                      <a:r>
                        <a:rPr lang="en-US" sz="1100">
                          <a:solidFill>
                            <a:srgbClr val="000000"/>
                          </a:solidFill>
                          <a:latin typeface="Times New Roman"/>
                          <a:ea typeface="Times New Roman"/>
                          <a:cs typeface="Times New Roman"/>
                        </a:rPr>
                        <a:t>HardCoreTheory</a:t>
                      </a:r>
                      <a:endParaRPr lang="en-US" sz="1100">
                        <a:latin typeface="Calibri"/>
                        <a:ea typeface="Times New Roman"/>
                        <a:cs typeface="Times New Roman"/>
                      </a:endParaRPr>
                    </a:p>
                  </a:txBody>
                  <a:tcPr marL="0" marR="0" marT="0" marB="0"/>
                </a:tc>
                <a:tc>
                  <a:txBody>
                    <a:bodyPr/>
                    <a:lstStyle/>
                    <a:p>
                      <a:pPr marL="167005" marR="132080" indent="450215">
                        <a:lnSpc>
                          <a:spcPct val="100000"/>
                        </a:lnSpc>
                        <a:spcBef>
                          <a:spcPts val="105"/>
                        </a:spcBef>
                        <a:spcAft>
                          <a:spcPts val="0"/>
                        </a:spcAft>
                      </a:pPr>
                      <a:r>
                        <a:rPr lang="en-US" sz="1100">
                          <a:solidFill>
                            <a:srgbClr val="000000"/>
                          </a:solidFill>
                          <a:latin typeface="Times New Roman"/>
                          <a:ea typeface="Times New Roman"/>
                          <a:cs typeface="Times New Roman"/>
                        </a:rPr>
                        <a:t>15</a:t>
                      </a:r>
                      <a:endParaRPr lang="en-US" sz="1100">
                        <a:latin typeface="Calibri"/>
                        <a:ea typeface="Times New Roman"/>
                        <a:cs typeface="Times New Roman"/>
                      </a:endParaRPr>
                    </a:p>
                    <a:p>
                      <a:pPr marL="167005" marR="132080" algn="ctr">
                        <a:lnSpc>
                          <a:spcPct val="100000"/>
                        </a:lnSpc>
                        <a:spcBef>
                          <a:spcPts val="105"/>
                        </a:spcBef>
                        <a:spcAft>
                          <a:spcPts val="0"/>
                        </a:spcAft>
                      </a:pPr>
                      <a:r>
                        <a:rPr lang="en-US" sz="1100">
                          <a:solidFill>
                            <a:srgbClr val="000000"/>
                          </a:solidFill>
                          <a:latin typeface="Times New Roman"/>
                          <a:ea typeface="Times New Roman"/>
                          <a:cs typeface="Times New Roman"/>
                        </a:rPr>
                        <a:t>Att</a:t>
                      </a:r>
                      <a:r>
                        <a:rPr lang="en-US" sz="1100" spc="-5">
                          <a:solidFill>
                            <a:srgbClr val="000000"/>
                          </a:solidFill>
                          <a:latin typeface="Times New Roman"/>
                          <a:ea typeface="Times New Roman"/>
                          <a:cs typeface="Times New Roman"/>
                        </a:rPr>
                        <a:t>e</a:t>
                      </a:r>
                      <a:r>
                        <a:rPr lang="en-US" sz="1100">
                          <a:solidFill>
                            <a:srgbClr val="000000"/>
                          </a:solidFill>
                          <a:latin typeface="Times New Roman"/>
                          <a:ea typeface="Times New Roman"/>
                          <a:cs typeface="Times New Roman"/>
                        </a:rPr>
                        <a:t>ndance(2.5+2.5)</a:t>
                      </a:r>
                      <a:endParaRPr lang="en-US" sz="1100">
                        <a:latin typeface="Calibri"/>
                        <a:ea typeface="Times New Roman"/>
                        <a:cs typeface="Times New Roman"/>
                      </a:endParaRPr>
                    </a:p>
                    <a:p>
                      <a:pPr marL="167005" marR="132080" algn="ctr">
                        <a:lnSpc>
                          <a:spcPct val="100000"/>
                        </a:lnSpc>
                        <a:spcBef>
                          <a:spcPts val="105"/>
                        </a:spcBef>
                        <a:spcAft>
                          <a:spcPts val="0"/>
                        </a:spcAft>
                      </a:pPr>
                      <a:r>
                        <a:rPr lang="en-US" sz="1100">
                          <a:solidFill>
                            <a:srgbClr val="000000"/>
                          </a:solidFill>
                          <a:latin typeface="Times New Roman"/>
                          <a:ea typeface="Times New Roman"/>
                          <a:cs typeface="Times New Roman"/>
                        </a:rPr>
                        <a:t>Classtest(</a:t>
                      </a:r>
                      <a:r>
                        <a:rPr lang="en-US" sz="1100" spc="5">
                          <a:solidFill>
                            <a:srgbClr val="000000"/>
                          </a:solidFill>
                          <a:latin typeface="Times New Roman"/>
                          <a:ea typeface="Times New Roman"/>
                          <a:cs typeface="Times New Roman"/>
                        </a:rPr>
                        <a:t>5+5</a:t>
                      </a:r>
                      <a:r>
                        <a:rPr lang="en-US" sz="1100">
                          <a:solidFill>
                            <a:srgbClr val="000000"/>
                          </a:solidFill>
                          <a:latin typeface="Times New Roman"/>
                          <a:ea typeface="Times New Roman"/>
                          <a:cs typeface="Times New Roman"/>
                        </a:rPr>
                        <a:t>)</a:t>
                      </a:r>
                      <a:endParaRPr lang="en-US" sz="1100">
                        <a:latin typeface="Calibri"/>
                        <a:ea typeface="Times New Roman"/>
                        <a:cs typeface="Times New Roman"/>
                      </a:endParaRPr>
                    </a:p>
                  </a:txBody>
                  <a:tcPr marL="0" marR="0" marT="0" marB="0"/>
                </a:tc>
                <a:tc>
                  <a:txBody>
                    <a:bodyPr/>
                    <a:lstStyle/>
                    <a:p>
                      <a:pPr marL="618490" marR="0">
                        <a:lnSpc>
                          <a:spcPct val="115000"/>
                        </a:lnSpc>
                        <a:spcBef>
                          <a:spcPts val="105"/>
                        </a:spcBef>
                        <a:spcAft>
                          <a:spcPts val="0"/>
                        </a:spcAft>
                      </a:pPr>
                      <a:r>
                        <a:rPr lang="en-US" sz="1100">
                          <a:solidFill>
                            <a:srgbClr val="000000"/>
                          </a:solidFill>
                          <a:latin typeface="Times New Roman"/>
                          <a:ea typeface="Times New Roman"/>
                          <a:cs typeface="Times New Roman"/>
                        </a:rPr>
                        <a:t>60</a:t>
                      </a:r>
                      <a:endParaRPr lang="en-US" sz="1100">
                        <a:latin typeface="Calibri"/>
                        <a:ea typeface="Times New Roman"/>
                        <a:cs typeface="Times New Roman"/>
                      </a:endParaRPr>
                    </a:p>
                  </a:txBody>
                  <a:tcPr marL="0" marR="0" marT="0" marB="0"/>
                </a:tc>
                <a:tc>
                  <a:txBody>
                    <a:bodyPr/>
                    <a:lstStyle/>
                    <a:p>
                      <a:pPr marL="618490" marR="0">
                        <a:lnSpc>
                          <a:spcPct val="115000"/>
                        </a:lnSpc>
                        <a:spcBef>
                          <a:spcPts val="105"/>
                        </a:spcBef>
                        <a:spcAft>
                          <a:spcPts val="0"/>
                        </a:spcAft>
                      </a:pPr>
                      <a:r>
                        <a:rPr lang="en-US" sz="1100">
                          <a:solidFill>
                            <a:srgbClr val="000000"/>
                          </a:solidFill>
                          <a:latin typeface="Times New Roman"/>
                          <a:ea typeface="Times New Roman"/>
                          <a:cs typeface="Times New Roman"/>
                        </a:rPr>
                        <a:t>75</a:t>
                      </a:r>
                      <a:endParaRPr lang="en-US" sz="1100">
                        <a:latin typeface="Calibri"/>
                        <a:ea typeface="Times New Roman"/>
                        <a:cs typeface="Times New Roman"/>
                      </a:endParaRPr>
                    </a:p>
                  </a:txBody>
                  <a:tcPr marL="0" marR="0" marT="0" marB="0"/>
                </a:tc>
              </a:tr>
              <a:tr h="370840">
                <a:tc>
                  <a:txBody>
                    <a:bodyPr/>
                    <a:lstStyle/>
                    <a:p>
                      <a:pPr marL="64135" marR="0">
                        <a:lnSpc>
                          <a:spcPct val="115000"/>
                        </a:lnSpc>
                        <a:spcBef>
                          <a:spcPts val="110"/>
                        </a:spcBef>
                        <a:spcAft>
                          <a:spcPts val="0"/>
                        </a:spcAft>
                      </a:pPr>
                      <a:r>
                        <a:rPr lang="en-US" sz="1100">
                          <a:solidFill>
                            <a:srgbClr val="000000"/>
                          </a:solidFill>
                          <a:latin typeface="Times New Roman"/>
                          <a:ea typeface="Times New Roman"/>
                          <a:cs typeface="Times New Roman"/>
                        </a:rPr>
                        <a:t>HardCoreLab</a:t>
                      </a:r>
                      <a:endParaRPr lang="en-US" sz="1100">
                        <a:latin typeface="Calibri"/>
                        <a:ea typeface="Times New Roman"/>
                        <a:cs typeface="Times New Roman"/>
                      </a:endParaRPr>
                    </a:p>
                  </a:txBody>
                  <a:tcPr marL="0" marR="0" marT="0" marB="0"/>
                </a:tc>
                <a:tc>
                  <a:txBody>
                    <a:bodyPr/>
                    <a:lstStyle/>
                    <a:p>
                      <a:pPr marL="617220" marR="0">
                        <a:lnSpc>
                          <a:spcPct val="115000"/>
                        </a:lnSpc>
                        <a:spcBef>
                          <a:spcPts val="110"/>
                        </a:spcBef>
                        <a:spcAft>
                          <a:spcPts val="0"/>
                        </a:spcAft>
                      </a:pPr>
                      <a:r>
                        <a:rPr lang="en-US" sz="1100">
                          <a:solidFill>
                            <a:srgbClr val="000000"/>
                          </a:solidFill>
                          <a:latin typeface="Times New Roman"/>
                          <a:ea typeface="Times New Roman"/>
                          <a:cs typeface="Times New Roman"/>
                        </a:rPr>
                        <a:t>5</a:t>
                      </a:r>
                      <a:endParaRPr lang="en-US" sz="1100">
                        <a:latin typeface="Calibri"/>
                        <a:ea typeface="Times New Roman"/>
                        <a:cs typeface="Times New Roman"/>
                      </a:endParaRPr>
                    </a:p>
                    <a:p>
                      <a:pPr marL="201930" marR="165735" algn="ctr">
                        <a:lnSpc>
                          <a:spcPct val="100000"/>
                        </a:lnSpc>
                        <a:spcBef>
                          <a:spcPts val="0"/>
                        </a:spcBef>
                        <a:spcAft>
                          <a:spcPts val="0"/>
                        </a:spcAft>
                      </a:pPr>
                      <a:r>
                        <a:rPr lang="en-US" sz="1100">
                          <a:solidFill>
                            <a:srgbClr val="000000"/>
                          </a:solidFill>
                          <a:latin typeface="Times New Roman"/>
                          <a:ea typeface="Times New Roman"/>
                          <a:cs typeface="Times New Roman"/>
                        </a:rPr>
                        <a:t>Attendance(2)*L</a:t>
                      </a:r>
                      <a:r>
                        <a:rPr lang="en-US" sz="1100" spc="-5">
                          <a:solidFill>
                            <a:srgbClr val="000000"/>
                          </a:solidFill>
                          <a:latin typeface="Times New Roman"/>
                          <a:ea typeface="Times New Roman"/>
                          <a:cs typeface="Times New Roman"/>
                        </a:rPr>
                        <a:t>a</a:t>
                      </a:r>
                      <a:r>
                        <a:rPr lang="en-US" sz="1100">
                          <a:solidFill>
                            <a:srgbClr val="000000"/>
                          </a:solidFill>
                          <a:latin typeface="Times New Roman"/>
                          <a:ea typeface="Times New Roman"/>
                          <a:cs typeface="Times New Roman"/>
                        </a:rPr>
                        <a:t>bNoteb</a:t>
                      </a:r>
                      <a:r>
                        <a:rPr lang="en-US" sz="1100" spc="10">
                          <a:solidFill>
                            <a:srgbClr val="000000"/>
                          </a:solidFill>
                          <a:latin typeface="Times New Roman"/>
                          <a:ea typeface="Times New Roman"/>
                          <a:cs typeface="Times New Roman"/>
                        </a:rPr>
                        <a:t>o</a:t>
                      </a:r>
                      <a:r>
                        <a:rPr lang="en-US" sz="1100">
                          <a:solidFill>
                            <a:srgbClr val="000000"/>
                          </a:solidFill>
                          <a:latin typeface="Times New Roman"/>
                          <a:ea typeface="Times New Roman"/>
                          <a:cs typeface="Times New Roman"/>
                        </a:rPr>
                        <a:t>ok+Vi</a:t>
                      </a:r>
                      <a:r>
                        <a:rPr lang="en-US" sz="1100" spc="5">
                          <a:solidFill>
                            <a:srgbClr val="000000"/>
                          </a:solidFill>
                          <a:latin typeface="Times New Roman"/>
                          <a:ea typeface="Times New Roman"/>
                          <a:cs typeface="Times New Roman"/>
                        </a:rPr>
                        <a:t>v</a:t>
                      </a:r>
                      <a:r>
                        <a:rPr lang="en-US" sz="1100">
                          <a:solidFill>
                            <a:srgbClr val="000000"/>
                          </a:solidFill>
                          <a:latin typeface="Times New Roman"/>
                          <a:ea typeface="Times New Roman"/>
                          <a:cs typeface="Times New Roman"/>
                        </a:rPr>
                        <a:t>a</a:t>
                      </a:r>
                      <a:r>
                        <a:rPr lang="en-US" sz="1100" spc="5">
                          <a:solidFill>
                            <a:srgbClr val="000000"/>
                          </a:solidFill>
                          <a:latin typeface="Times New Roman"/>
                          <a:ea typeface="Times New Roman"/>
                          <a:cs typeface="Times New Roman"/>
                        </a:rPr>
                        <a:t>(</a:t>
                      </a:r>
                      <a:r>
                        <a:rPr lang="en-US" sz="1100">
                          <a:solidFill>
                            <a:srgbClr val="000000"/>
                          </a:solidFill>
                          <a:latin typeface="Times New Roman"/>
                          <a:ea typeface="Times New Roman"/>
                          <a:cs typeface="Times New Roman"/>
                        </a:rPr>
                        <a:t>3)</a:t>
                      </a:r>
                      <a:endParaRPr lang="en-US" sz="1100">
                        <a:latin typeface="Calibri"/>
                        <a:ea typeface="Times New Roman"/>
                        <a:cs typeface="Times New Roman"/>
                      </a:endParaRPr>
                    </a:p>
                  </a:txBody>
                  <a:tcPr marL="0" marR="0" marT="0" marB="0"/>
                </a:tc>
                <a:tc>
                  <a:txBody>
                    <a:bodyPr/>
                    <a:lstStyle/>
                    <a:p>
                      <a:pPr marL="618490" marR="0">
                        <a:lnSpc>
                          <a:spcPct val="115000"/>
                        </a:lnSpc>
                        <a:spcBef>
                          <a:spcPts val="110"/>
                        </a:spcBef>
                        <a:spcAft>
                          <a:spcPts val="0"/>
                        </a:spcAft>
                      </a:pPr>
                      <a:r>
                        <a:rPr lang="en-US" sz="1100">
                          <a:solidFill>
                            <a:srgbClr val="000000"/>
                          </a:solidFill>
                          <a:latin typeface="Times New Roman"/>
                          <a:ea typeface="Times New Roman"/>
                          <a:cs typeface="Times New Roman"/>
                        </a:rPr>
                        <a:t>20</a:t>
                      </a:r>
                      <a:endParaRPr lang="en-US" sz="1100">
                        <a:latin typeface="Calibri"/>
                        <a:ea typeface="Times New Roman"/>
                        <a:cs typeface="Times New Roman"/>
                      </a:endParaRPr>
                    </a:p>
                    <a:p>
                      <a:pPr marL="422275" marR="0">
                        <a:lnSpc>
                          <a:spcPct val="115000"/>
                        </a:lnSpc>
                        <a:spcBef>
                          <a:spcPts val="0"/>
                        </a:spcBef>
                        <a:spcAft>
                          <a:spcPts val="0"/>
                        </a:spcAft>
                      </a:pPr>
                      <a:r>
                        <a:rPr lang="en-US" sz="1100">
                          <a:solidFill>
                            <a:srgbClr val="000000"/>
                          </a:solidFill>
                          <a:latin typeface="Times New Roman"/>
                          <a:ea typeface="Times New Roman"/>
                          <a:cs typeface="Times New Roman"/>
                        </a:rPr>
                        <a:t>(10+10)</a:t>
                      </a:r>
                      <a:endParaRPr lang="en-US" sz="1100">
                        <a:latin typeface="Calibri"/>
                        <a:ea typeface="Times New Roman"/>
                        <a:cs typeface="Times New Roman"/>
                      </a:endParaRPr>
                    </a:p>
                  </a:txBody>
                  <a:tcPr marL="0" marR="0" marT="0" marB="0"/>
                </a:tc>
                <a:tc>
                  <a:txBody>
                    <a:bodyPr/>
                    <a:lstStyle/>
                    <a:p>
                      <a:pPr marL="618490" marR="0">
                        <a:lnSpc>
                          <a:spcPct val="115000"/>
                        </a:lnSpc>
                        <a:spcBef>
                          <a:spcPts val="110"/>
                        </a:spcBef>
                        <a:spcAft>
                          <a:spcPts val="0"/>
                        </a:spcAft>
                      </a:pPr>
                      <a:r>
                        <a:rPr lang="en-US" sz="1100">
                          <a:solidFill>
                            <a:srgbClr val="000000"/>
                          </a:solidFill>
                          <a:latin typeface="Times New Roman"/>
                          <a:ea typeface="Times New Roman"/>
                          <a:cs typeface="Times New Roman"/>
                        </a:rPr>
                        <a:t>25</a:t>
                      </a:r>
                      <a:endParaRPr lang="en-US" sz="1100">
                        <a:latin typeface="Calibri"/>
                        <a:ea typeface="Times New Roman"/>
                        <a:cs typeface="Times New Roman"/>
                      </a:endParaRPr>
                    </a:p>
                  </a:txBody>
                  <a:tcPr marL="0" marR="0" marT="0" marB="0"/>
                </a:tc>
              </a:tr>
              <a:tr h="370840">
                <a:tc>
                  <a:txBody>
                    <a:bodyPr/>
                    <a:lstStyle/>
                    <a:p>
                      <a:pPr marL="64135" marR="0">
                        <a:lnSpc>
                          <a:spcPct val="115000"/>
                        </a:lnSpc>
                        <a:spcBef>
                          <a:spcPts val="110"/>
                        </a:spcBef>
                        <a:spcAft>
                          <a:spcPts val="0"/>
                        </a:spcAft>
                      </a:pPr>
                      <a:r>
                        <a:rPr lang="en-US" sz="1100">
                          <a:solidFill>
                            <a:srgbClr val="000000"/>
                          </a:solidFill>
                          <a:latin typeface="Times New Roman"/>
                          <a:ea typeface="Times New Roman"/>
                          <a:cs typeface="Times New Roman"/>
                        </a:rPr>
                        <a:t>So</a:t>
                      </a:r>
                      <a:r>
                        <a:rPr lang="en-US" sz="1100" spc="5">
                          <a:solidFill>
                            <a:srgbClr val="000000"/>
                          </a:solidFill>
                          <a:latin typeface="Times New Roman"/>
                          <a:ea typeface="Times New Roman"/>
                          <a:cs typeface="Times New Roman"/>
                        </a:rPr>
                        <a:t>f</a:t>
                      </a:r>
                      <a:r>
                        <a:rPr lang="en-US" sz="1100">
                          <a:solidFill>
                            <a:srgbClr val="000000"/>
                          </a:solidFill>
                          <a:latin typeface="Times New Roman"/>
                          <a:ea typeface="Times New Roman"/>
                          <a:cs typeface="Times New Roman"/>
                        </a:rPr>
                        <a:t>tco</a:t>
                      </a:r>
                      <a:r>
                        <a:rPr lang="en-US" sz="1100" spc="5">
                          <a:solidFill>
                            <a:srgbClr val="000000"/>
                          </a:solidFill>
                          <a:latin typeface="Times New Roman"/>
                          <a:ea typeface="Times New Roman"/>
                          <a:cs typeface="Times New Roman"/>
                        </a:rPr>
                        <a:t>r</a:t>
                      </a:r>
                      <a:r>
                        <a:rPr lang="en-US" sz="1100">
                          <a:solidFill>
                            <a:srgbClr val="000000"/>
                          </a:solidFill>
                          <a:latin typeface="Times New Roman"/>
                          <a:ea typeface="Times New Roman"/>
                          <a:cs typeface="Times New Roman"/>
                        </a:rPr>
                        <a:t>ethe</a:t>
                      </a:r>
                      <a:r>
                        <a:rPr lang="en-US" sz="1100" spc="5">
                          <a:solidFill>
                            <a:srgbClr val="000000"/>
                          </a:solidFill>
                          <a:latin typeface="Times New Roman"/>
                          <a:ea typeface="Times New Roman"/>
                          <a:cs typeface="Times New Roman"/>
                        </a:rPr>
                        <a:t>o</a:t>
                      </a:r>
                      <a:r>
                        <a:rPr lang="en-US" sz="1100">
                          <a:solidFill>
                            <a:srgbClr val="000000"/>
                          </a:solidFill>
                          <a:latin typeface="Times New Roman"/>
                          <a:ea typeface="Times New Roman"/>
                          <a:cs typeface="Times New Roman"/>
                        </a:rPr>
                        <a:t>ry</a:t>
                      </a:r>
                      <a:endParaRPr lang="en-US" sz="1100">
                        <a:latin typeface="Calibri"/>
                        <a:ea typeface="Times New Roman"/>
                        <a:cs typeface="Times New Roman"/>
                      </a:endParaRPr>
                    </a:p>
                  </a:txBody>
                  <a:tcPr marL="0" marR="0" marT="0" marB="0"/>
                </a:tc>
                <a:tc>
                  <a:txBody>
                    <a:bodyPr/>
                    <a:lstStyle/>
                    <a:p>
                      <a:pPr marL="278765" marR="244475" indent="338455">
                        <a:lnSpc>
                          <a:spcPct val="115000"/>
                        </a:lnSpc>
                        <a:spcBef>
                          <a:spcPts val="110"/>
                        </a:spcBef>
                        <a:spcAft>
                          <a:spcPts val="0"/>
                        </a:spcAft>
                      </a:pPr>
                      <a:r>
                        <a:rPr lang="en-US" sz="1100">
                          <a:solidFill>
                            <a:srgbClr val="000000"/>
                          </a:solidFill>
                          <a:latin typeface="Times New Roman"/>
                          <a:ea typeface="Times New Roman"/>
                          <a:cs typeface="Times New Roman"/>
                        </a:rPr>
                        <a:t>5</a:t>
                      </a:r>
                      <a:endParaRPr lang="en-US" sz="1100">
                        <a:latin typeface="Calibri"/>
                        <a:ea typeface="Times New Roman"/>
                        <a:cs typeface="Times New Roman"/>
                      </a:endParaRPr>
                    </a:p>
                    <a:p>
                      <a:pPr marL="0" marR="244475">
                        <a:lnSpc>
                          <a:spcPct val="115000"/>
                        </a:lnSpc>
                        <a:spcBef>
                          <a:spcPts val="110"/>
                        </a:spcBef>
                        <a:spcAft>
                          <a:spcPts val="0"/>
                        </a:spcAft>
                      </a:pPr>
                      <a:r>
                        <a:rPr lang="en-US" sz="1100">
                          <a:solidFill>
                            <a:srgbClr val="000000"/>
                          </a:solidFill>
                          <a:latin typeface="Times New Roman"/>
                          <a:ea typeface="Times New Roman"/>
                          <a:cs typeface="Times New Roman"/>
                        </a:rPr>
                        <a:t>Classtest(</a:t>
                      </a:r>
                      <a:r>
                        <a:rPr lang="en-US" sz="1100" spc="10">
                          <a:solidFill>
                            <a:srgbClr val="000000"/>
                          </a:solidFill>
                          <a:latin typeface="Times New Roman"/>
                          <a:ea typeface="Times New Roman"/>
                          <a:cs typeface="Times New Roman"/>
                        </a:rPr>
                        <a:t>5</a:t>
                      </a:r>
                      <a:r>
                        <a:rPr lang="en-US" sz="1100">
                          <a:solidFill>
                            <a:srgbClr val="000000"/>
                          </a:solidFill>
                          <a:latin typeface="Times New Roman"/>
                          <a:ea typeface="Times New Roman"/>
                          <a:cs typeface="Times New Roman"/>
                        </a:rPr>
                        <a:t>)</a:t>
                      </a:r>
                      <a:endParaRPr lang="en-US" sz="1100">
                        <a:latin typeface="Calibri"/>
                        <a:ea typeface="Times New Roman"/>
                        <a:cs typeface="Times New Roman"/>
                      </a:endParaRPr>
                    </a:p>
                  </a:txBody>
                  <a:tcPr marL="0" marR="0" marT="0" marB="0"/>
                </a:tc>
                <a:tc>
                  <a:txBody>
                    <a:bodyPr/>
                    <a:lstStyle/>
                    <a:p>
                      <a:pPr marL="618490" marR="0">
                        <a:lnSpc>
                          <a:spcPct val="115000"/>
                        </a:lnSpc>
                        <a:spcBef>
                          <a:spcPts val="110"/>
                        </a:spcBef>
                        <a:spcAft>
                          <a:spcPts val="0"/>
                        </a:spcAft>
                      </a:pPr>
                      <a:r>
                        <a:rPr lang="en-US" sz="1100">
                          <a:solidFill>
                            <a:srgbClr val="000000"/>
                          </a:solidFill>
                          <a:latin typeface="Times New Roman"/>
                          <a:ea typeface="Times New Roman"/>
                          <a:cs typeface="Times New Roman"/>
                        </a:rPr>
                        <a:t>20</a:t>
                      </a:r>
                      <a:endParaRPr lang="en-US" sz="1100">
                        <a:latin typeface="Calibri"/>
                        <a:ea typeface="Times New Roman"/>
                        <a:cs typeface="Times New Roman"/>
                      </a:endParaRPr>
                    </a:p>
                  </a:txBody>
                  <a:tcPr marL="0" marR="0" marT="0" marB="0"/>
                </a:tc>
                <a:tc>
                  <a:txBody>
                    <a:bodyPr/>
                    <a:lstStyle/>
                    <a:p>
                      <a:pPr marL="619125" marR="0">
                        <a:lnSpc>
                          <a:spcPct val="115000"/>
                        </a:lnSpc>
                        <a:spcBef>
                          <a:spcPts val="110"/>
                        </a:spcBef>
                        <a:spcAft>
                          <a:spcPts val="0"/>
                        </a:spcAft>
                      </a:pPr>
                      <a:r>
                        <a:rPr lang="en-US" sz="1100">
                          <a:solidFill>
                            <a:srgbClr val="000000"/>
                          </a:solidFill>
                          <a:latin typeface="Times New Roman"/>
                          <a:ea typeface="Times New Roman"/>
                          <a:cs typeface="Times New Roman"/>
                        </a:rPr>
                        <a:t>25</a:t>
                      </a:r>
                      <a:endParaRPr lang="en-US" sz="1100">
                        <a:latin typeface="Calibri"/>
                        <a:ea typeface="Times New Roman"/>
                        <a:cs typeface="Times New Roman"/>
                      </a:endParaRPr>
                    </a:p>
                  </a:txBody>
                  <a:tcPr marL="0" marR="0" marT="0" marB="0"/>
                </a:tc>
              </a:tr>
              <a:tr h="370840">
                <a:tc>
                  <a:txBody>
                    <a:bodyPr/>
                    <a:lstStyle/>
                    <a:p>
                      <a:pPr marL="64135" marR="0">
                        <a:lnSpc>
                          <a:spcPct val="115000"/>
                        </a:lnSpc>
                        <a:spcBef>
                          <a:spcPts val="105"/>
                        </a:spcBef>
                        <a:spcAft>
                          <a:spcPts val="0"/>
                        </a:spcAft>
                      </a:pPr>
                      <a:r>
                        <a:rPr lang="en-US" sz="1100">
                          <a:solidFill>
                            <a:srgbClr val="000000"/>
                          </a:solidFill>
                          <a:latin typeface="Times New Roman"/>
                          <a:ea typeface="Times New Roman"/>
                          <a:cs typeface="Times New Roman"/>
                        </a:rPr>
                        <a:t>Elect</a:t>
                      </a:r>
                      <a:r>
                        <a:rPr lang="en-US" sz="1100" spc="-5">
                          <a:solidFill>
                            <a:srgbClr val="000000"/>
                          </a:solidFill>
                          <a:latin typeface="Times New Roman"/>
                          <a:ea typeface="Times New Roman"/>
                          <a:cs typeface="Times New Roman"/>
                        </a:rPr>
                        <a:t>i</a:t>
                      </a:r>
                      <a:r>
                        <a:rPr lang="en-US" sz="1100" spc="5">
                          <a:solidFill>
                            <a:srgbClr val="000000"/>
                          </a:solidFill>
                          <a:latin typeface="Times New Roman"/>
                          <a:ea typeface="Times New Roman"/>
                          <a:cs typeface="Times New Roman"/>
                        </a:rPr>
                        <a:t>v</a:t>
                      </a:r>
                      <a:r>
                        <a:rPr lang="en-US" sz="1100">
                          <a:solidFill>
                            <a:srgbClr val="000000"/>
                          </a:solidFill>
                          <a:latin typeface="Times New Roman"/>
                          <a:ea typeface="Times New Roman"/>
                          <a:cs typeface="Times New Roman"/>
                        </a:rPr>
                        <a:t>e</a:t>
                      </a:r>
                      <a:endParaRPr lang="en-US" sz="1100">
                        <a:latin typeface="Calibri"/>
                        <a:ea typeface="Times New Roman"/>
                        <a:cs typeface="Times New Roman"/>
                      </a:endParaRPr>
                    </a:p>
                  </a:txBody>
                  <a:tcPr marL="0" marR="0" marT="0" marB="0"/>
                </a:tc>
                <a:tc>
                  <a:txBody>
                    <a:bodyPr/>
                    <a:lstStyle/>
                    <a:p>
                      <a:pPr marL="617220" marR="0">
                        <a:lnSpc>
                          <a:spcPct val="102000"/>
                        </a:lnSpc>
                        <a:spcBef>
                          <a:spcPts val="105"/>
                        </a:spcBef>
                        <a:spcAft>
                          <a:spcPts val="0"/>
                        </a:spcAft>
                      </a:pPr>
                      <a:r>
                        <a:rPr lang="en-US" sz="1100" spc="5">
                          <a:solidFill>
                            <a:srgbClr val="000000"/>
                          </a:solidFill>
                          <a:latin typeface="Times New Roman"/>
                          <a:ea typeface="Times New Roman"/>
                          <a:cs typeface="Times New Roman"/>
                        </a:rPr>
                        <a:t>1</a:t>
                      </a:r>
                      <a:r>
                        <a:rPr lang="en-US" sz="1100">
                          <a:solidFill>
                            <a:srgbClr val="000000"/>
                          </a:solidFill>
                          <a:latin typeface="Times New Roman"/>
                          <a:ea typeface="Times New Roman"/>
                          <a:cs typeface="Times New Roman"/>
                        </a:rPr>
                        <a:t>0</a:t>
                      </a:r>
                      <a:endParaRPr lang="en-US" sz="1100">
                        <a:latin typeface="Calibri"/>
                        <a:ea typeface="Times New Roman"/>
                        <a:cs typeface="Times New Roman"/>
                      </a:endParaRPr>
                    </a:p>
                    <a:p>
                      <a:pPr marL="167005" marR="0">
                        <a:lnSpc>
                          <a:spcPct val="97000"/>
                        </a:lnSpc>
                        <a:spcBef>
                          <a:spcPts val="0"/>
                        </a:spcBef>
                        <a:spcAft>
                          <a:spcPts val="0"/>
                        </a:spcAft>
                      </a:pPr>
                      <a:r>
                        <a:rPr lang="en-US" sz="1100">
                          <a:solidFill>
                            <a:srgbClr val="000000"/>
                          </a:solidFill>
                          <a:latin typeface="Times New Roman"/>
                          <a:ea typeface="Times New Roman"/>
                          <a:cs typeface="Times New Roman"/>
                        </a:rPr>
                        <a:t>Classtest(</a:t>
                      </a:r>
                      <a:r>
                        <a:rPr lang="en-US" sz="1100" spc="5">
                          <a:solidFill>
                            <a:srgbClr val="000000"/>
                          </a:solidFill>
                          <a:latin typeface="Times New Roman"/>
                          <a:ea typeface="Times New Roman"/>
                          <a:cs typeface="Times New Roman"/>
                        </a:rPr>
                        <a:t>5+5</a:t>
                      </a:r>
                      <a:r>
                        <a:rPr lang="en-US" sz="1100">
                          <a:solidFill>
                            <a:srgbClr val="000000"/>
                          </a:solidFill>
                          <a:latin typeface="Times New Roman"/>
                          <a:ea typeface="Times New Roman"/>
                          <a:cs typeface="Times New Roman"/>
                        </a:rPr>
                        <a:t>)</a:t>
                      </a:r>
                      <a:endParaRPr lang="en-US" sz="1100">
                        <a:latin typeface="Calibri"/>
                        <a:ea typeface="Times New Roman"/>
                        <a:cs typeface="Times New Roman"/>
                      </a:endParaRPr>
                    </a:p>
                  </a:txBody>
                  <a:tcPr marL="0" marR="0" marT="0" marB="0"/>
                </a:tc>
                <a:tc>
                  <a:txBody>
                    <a:bodyPr/>
                    <a:lstStyle/>
                    <a:p>
                      <a:pPr marL="618490" marR="0">
                        <a:lnSpc>
                          <a:spcPct val="115000"/>
                        </a:lnSpc>
                        <a:spcBef>
                          <a:spcPts val="105"/>
                        </a:spcBef>
                        <a:spcAft>
                          <a:spcPts val="0"/>
                        </a:spcAft>
                      </a:pPr>
                      <a:r>
                        <a:rPr lang="en-US" sz="1100">
                          <a:solidFill>
                            <a:srgbClr val="000000"/>
                          </a:solidFill>
                          <a:latin typeface="Times New Roman"/>
                          <a:ea typeface="Times New Roman"/>
                          <a:cs typeface="Times New Roman"/>
                        </a:rPr>
                        <a:t>40</a:t>
                      </a:r>
                      <a:endParaRPr lang="en-US" sz="1100">
                        <a:latin typeface="Calibri"/>
                        <a:ea typeface="Times New Roman"/>
                        <a:cs typeface="Times New Roman"/>
                      </a:endParaRPr>
                    </a:p>
                  </a:txBody>
                  <a:tcPr marL="0" marR="0" marT="0" marB="0"/>
                </a:tc>
                <a:tc>
                  <a:txBody>
                    <a:bodyPr/>
                    <a:lstStyle/>
                    <a:p>
                      <a:pPr marL="618490" marR="0">
                        <a:lnSpc>
                          <a:spcPct val="115000"/>
                        </a:lnSpc>
                        <a:spcBef>
                          <a:spcPts val="105"/>
                        </a:spcBef>
                        <a:spcAft>
                          <a:spcPts val="0"/>
                        </a:spcAft>
                      </a:pPr>
                      <a:r>
                        <a:rPr lang="en-US" sz="1100">
                          <a:solidFill>
                            <a:srgbClr val="000000"/>
                          </a:solidFill>
                          <a:latin typeface="Times New Roman"/>
                          <a:ea typeface="Times New Roman"/>
                          <a:cs typeface="Times New Roman"/>
                        </a:rPr>
                        <a:t>50</a:t>
                      </a:r>
                      <a:endParaRPr lang="en-US" sz="1100">
                        <a:latin typeface="Calibri"/>
                        <a:ea typeface="Times New Roman"/>
                        <a:cs typeface="Times New Roman"/>
                      </a:endParaRPr>
                    </a:p>
                  </a:txBody>
                  <a:tcPr marL="0" marR="0" marT="0" marB="0"/>
                </a:tc>
              </a:tr>
              <a:tr h="370840">
                <a:tc>
                  <a:txBody>
                    <a:bodyPr/>
                    <a:lstStyle/>
                    <a:p>
                      <a:pPr marL="64135" marR="0">
                        <a:lnSpc>
                          <a:spcPct val="115000"/>
                        </a:lnSpc>
                        <a:spcBef>
                          <a:spcPts val="110"/>
                        </a:spcBef>
                        <a:spcAft>
                          <a:spcPts val="0"/>
                        </a:spcAft>
                      </a:pPr>
                      <a:r>
                        <a:rPr lang="en-US" sz="1100">
                          <a:solidFill>
                            <a:srgbClr val="000000"/>
                          </a:solidFill>
                          <a:latin typeface="Times New Roman"/>
                          <a:ea typeface="Times New Roman"/>
                          <a:cs typeface="Times New Roman"/>
                        </a:rPr>
                        <a:t>Electi</a:t>
                      </a:r>
                      <a:r>
                        <a:rPr lang="en-US" sz="1100" spc="5">
                          <a:solidFill>
                            <a:srgbClr val="000000"/>
                          </a:solidFill>
                          <a:latin typeface="Times New Roman"/>
                          <a:ea typeface="Times New Roman"/>
                          <a:cs typeface="Times New Roman"/>
                        </a:rPr>
                        <a:t>v</a:t>
                      </a:r>
                      <a:r>
                        <a:rPr lang="en-US" sz="1100">
                          <a:solidFill>
                            <a:srgbClr val="000000"/>
                          </a:solidFill>
                          <a:latin typeface="Times New Roman"/>
                          <a:ea typeface="Times New Roman"/>
                          <a:cs typeface="Times New Roman"/>
                        </a:rPr>
                        <a:t>eLa</a:t>
                      </a:r>
                      <a:r>
                        <a:rPr lang="en-US" sz="1100" spc="5">
                          <a:solidFill>
                            <a:srgbClr val="000000"/>
                          </a:solidFill>
                          <a:latin typeface="Times New Roman"/>
                          <a:ea typeface="Times New Roman"/>
                          <a:cs typeface="Times New Roman"/>
                        </a:rPr>
                        <a:t>b</a:t>
                      </a:r>
                      <a:r>
                        <a:rPr lang="en-US" sz="1100">
                          <a:solidFill>
                            <a:srgbClr val="000000"/>
                          </a:solidFill>
                          <a:latin typeface="Times New Roman"/>
                          <a:ea typeface="Times New Roman"/>
                          <a:cs typeface="Times New Roman"/>
                        </a:rPr>
                        <a:t>-I</a:t>
                      </a:r>
                      <a:endParaRPr lang="en-US" sz="1100">
                        <a:latin typeface="Calibri"/>
                        <a:ea typeface="Times New Roman"/>
                        <a:cs typeface="Times New Roman"/>
                      </a:endParaRPr>
                    </a:p>
                  </a:txBody>
                  <a:tcPr marL="0" marR="0" marT="0" marB="0"/>
                </a:tc>
                <a:tc>
                  <a:txBody>
                    <a:bodyPr/>
                    <a:lstStyle/>
                    <a:p>
                      <a:pPr marL="450850" marR="415925" algn="ctr">
                        <a:lnSpc>
                          <a:spcPct val="115000"/>
                        </a:lnSpc>
                        <a:spcBef>
                          <a:spcPts val="110"/>
                        </a:spcBef>
                        <a:spcAft>
                          <a:spcPts val="0"/>
                        </a:spcAft>
                      </a:pPr>
                      <a:r>
                        <a:rPr lang="en-US" sz="1100" spc="5">
                          <a:solidFill>
                            <a:srgbClr val="000000"/>
                          </a:solidFill>
                          <a:latin typeface="Times New Roman"/>
                          <a:ea typeface="Times New Roman"/>
                          <a:cs typeface="Times New Roman"/>
                        </a:rPr>
                        <a:t>10Se</a:t>
                      </a:r>
                      <a:r>
                        <a:rPr lang="en-US" sz="1100" spc="-10">
                          <a:solidFill>
                            <a:srgbClr val="000000"/>
                          </a:solidFill>
                          <a:latin typeface="Times New Roman"/>
                          <a:ea typeface="Times New Roman"/>
                          <a:cs typeface="Times New Roman"/>
                        </a:rPr>
                        <a:t>m</a:t>
                      </a:r>
                      <a:r>
                        <a:rPr lang="en-US" sz="1100">
                          <a:solidFill>
                            <a:srgbClr val="000000"/>
                          </a:solidFill>
                          <a:latin typeface="Times New Roman"/>
                          <a:ea typeface="Times New Roman"/>
                          <a:cs typeface="Times New Roman"/>
                        </a:rPr>
                        <a:t>inar</a:t>
                      </a:r>
                      <a:endParaRPr lang="en-US" sz="1100">
                        <a:latin typeface="Calibri"/>
                        <a:ea typeface="Times New Roman"/>
                        <a:cs typeface="Times New Roman"/>
                      </a:endParaRPr>
                    </a:p>
                  </a:txBody>
                  <a:tcPr marL="0" marR="0" marT="0" marB="0"/>
                </a:tc>
                <a:tc>
                  <a:txBody>
                    <a:bodyPr/>
                    <a:lstStyle/>
                    <a:p>
                      <a:pPr marL="618490" marR="0">
                        <a:lnSpc>
                          <a:spcPct val="115000"/>
                        </a:lnSpc>
                        <a:spcBef>
                          <a:spcPts val="110"/>
                        </a:spcBef>
                        <a:spcAft>
                          <a:spcPts val="0"/>
                        </a:spcAft>
                      </a:pPr>
                      <a:r>
                        <a:rPr lang="en-US" sz="1100">
                          <a:solidFill>
                            <a:srgbClr val="000000"/>
                          </a:solidFill>
                          <a:latin typeface="Times New Roman"/>
                          <a:ea typeface="Times New Roman"/>
                          <a:cs typeface="Times New Roman"/>
                        </a:rPr>
                        <a:t>40</a:t>
                      </a:r>
                      <a:endParaRPr lang="en-US" sz="1100">
                        <a:latin typeface="Calibri"/>
                        <a:ea typeface="Times New Roman"/>
                        <a:cs typeface="Times New Roman"/>
                      </a:endParaRPr>
                    </a:p>
                  </a:txBody>
                  <a:tcPr marL="0" marR="0" marT="0" marB="0"/>
                </a:tc>
                <a:tc>
                  <a:txBody>
                    <a:bodyPr/>
                    <a:lstStyle/>
                    <a:p>
                      <a:pPr marL="618490" marR="0">
                        <a:lnSpc>
                          <a:spcPct val="115000"/>
                        </a:lnSpc>
                        <a:spcBef>
                          <a:spcPts val="110"/>
                        </a:spcBef>
                        <a:spcAft>
                          <a:spcPts val="0"/>
                        </a:spcAft>
                      </a:pPr>
                      <a:r>
                        <a:rPr lang="en-US" sz="1100">
                          <a:solidFill>
                            <a:srgbClr val="000000"/>
                          </a:solidFill>
                          <a:latin typeface="Times New Roman"/>
                          <a:ea typeface="Times New Roman"/>
                          <a:cs typeface="Times New Roman"/>
                        </a:rPr>
                        <a:t>50</a:t>
                      </a:r>
                      <a:endParaRPr lang="en-US" sz="1100">
                        <a:latin typeface="Calibri"/>
                        <a:ea typeface="Times New Roman"/>
                        <a:cs typeface="Times New Roman"/>
                      </a:endParaRPr>
                    </a:p>
                  </a:txBody>
                  <a:tcPr marL="0" marR="0" marT="0" marB="0"/>
                </a:tc>
              </a:tr>
              <a:tr h="370840">
                <a:tc>
                  <a:txBody>
                    <a:bodyPr/>
                    <a:lstStyle/>
                    <a:p>
                      <a:pPr marL="64135" marR="0">
                        <a:lnSpc>
                          <a:spcPct val="115000"/>
                        </a:lnSpc>
                        <a:spcBef>
                          <a:spcPts val="110"/>
                        </a:spcBef>
                        <a:spcAft>
                          <a:spcPts val="0"/>
                        </a:spcAft>
                      </a:pPr>
                      <a:r>
                        <a:rPr lang="en-US" sz="1100">
                          <a:solidFill>
                            <a:srgbClr val="000000"/>
                          </a:solidFill>
                          <a:latin typeface="Times New Roman"/>
                          <a:ea typeface="Times New Roman"/>
                          <a:cs typeface="Times New Roman"/>
                        </a:rPr>
                        <a:t>Ele</a:t>
                      </a:r>
                      <a:r>
                        <a:rPr lang="en-US" sz="1100" spc="5">
                          <a:solidFill>
                            <a:srgbClr val="000000"/>
                          </a:solidFill>
                          <a:latin typeface="Times New Roman"/>
                          <a:ea typeface="Times New Roman"/>
                          <a:cs typeface="Times New Roman"/>
                        </a:rPr>
                        <a:t>c</a:t>
                      </a:r>
                      <a:r>
                        <a:rPr lang="en-US" sz="1100">
                          <a:solidFill>
                            <a:srgbClr val="000000"/>
                          </a:solidFill>
                          <a:latin typeface="Times New Roman"/>
                          <a:ea typeface="Times New Roman"/>
                          <a:cs typeface="Times New Roman"/>
                        </a:rPr>
                        <a:t>ti</a:t>
                      </a:r>
                      <a:r>
                        <a:rPr lang="en-US" sz="1100" spc="5">
                          <a:solidFill>
                            <a:srgbClr val="000000"/>
                          </a:solidFill>
                          <a:latin typeface="Times New Roman"/>
                          <a:ea typeface="Times New Roman"/>
                          <a:cs typeface="Times New Roman"/>
                        </a:rPr>
                        <a:t>v</a:t>
                      </a:r>
                      <a:r>
                        <a:rPr lang="en-US" sz="1100">
                          <a:solidFill>
                            <a:srgbClr val="000000"/>
                          </a:solidFill>
                          <a:latin typeface="Times New Roman"/>
                          <a:ea typeface="Times New Roman"/>
                          <a:cs typeface="Times New Roman"/>
                        </a:rPr>
                        <a:t>eLab-</a:t>
                      </a:r>
                      <a:r>
                        <a:rPr lang="en-US" sz="1100" spc="5">
                          <a:solidFill>
                            <a:srgbClr val="000000"/>
                          </a:solidFill>
                          <a:latin typeface="Times New Roman"/>
                          <a:ea typeface="Times New Roman"/>
                          <a:cs typeface="Times New Roman"/>
                        </a:rPr>
                        <a:t>I</a:t>
                      </a:r>
                      <a:r>
                        <a:rPr lang="en-US" sz="1100">
                          <a:solidFill>
                            <a:srgbClr val="000000"/>
                          </a:solidFill>
                          <a:latin typeface="Times New Roman"/>
                          <a:ea typeface="Times New Roman"/>
                          <a:cs typeface="Times New Roman"/>
                        </a:rPr>
                        <a:t>I</a:t>
                      </a:r>
                      <a:endParaRPr lang="en-US" sz="1100">
                        <a:latin typeface="Calibri"/>
                        <a:ea typeface="Times New Roman"/>
                        <a:cs typeface="Times New Roman"/>
                      </a:endParaRPr>
                    </a:p>
                  </a:txBody>
                  <a:tcPr marL="0" marR="0" marT="0" marB="0"/>
                </a:tc>
                <a:tc>
                  <a:txBody>
                    <a:bodyPr/>
                    <a:lstStyle/>
                    <a:p>
                      <a:pPr marL="247650" marR="212725" algn="ctr">
                        <a:lnSpc>
                          <a:spcPct val="115000"/>
                        </a:lnSpc>
                        <a:spcBef>
                          <a:spcPts val="110"/>
                        </a:spcBef>
                        <a:spcAft>
                          <a:spcPts val="0"/>
                        </a:spcAft>
                      </a:pPr>
                      <a:r>
                        <a:rPr lang="en-US" sz="1100">
                          <a:solidFill>
                            <a:srgbClr val="000000"/>
                          </a:solidFill>
                          <a:latin typeface="Times New Roman"/>
                          <a:ea typeface="Times New Roman"/>
                          <a:cs typeface="Times New Roman"/>
                        </a:rPr>
                        <a:t>10Proj</a:t>
                      </a:r>
                      <a:r>
                        <a:rPr lang="en-US" sz="1100" spc="-5">
                          <a:solidFill>
                            <a:srgbClr val="000000"/>
                          </a:solidFill>
                          <a:latin typeface="Times New Roman"/>
                          <a:ea typeface="Times New Roman"/>
                          <a:cs typeface="Times New Roman"/>
                        </a:rPr>
                        <a:t>e</a:t>
                      </a:r>
                      <a:r>
                        <a:rPr lang="en-US" sz="1100">
                          <a:solidFill>
                            <a:srgbClr val="000000"/>
                          </a:solidFill>
                          <a:latin typeface="Times New Roman"/>
                          <a:ea typeface="Times New Roman"/>
                          <a:cs typeface="Times New Roman"/>
                        </a:rPr>
                        <a:t>ct/Rev</a:t>
                      </a:r>
                      <a:r>
                        <a:rPr lang="en-US" sz="1100" spc="5">
                          <a:solidFill>
                            <a:srgbClr val="000000"/>
                          </a:solidFill>
                          <a:latin typeface="Times New Roman"/>
                          <a:ea typeface="Times New Roman"/>
                          <a:cs typeface="Times New Roman"/>
                        </a:rPr>
                        <a:t>i</a:t>
                      </a:r>
                      <a:r>
                        <a:rPr lang="en-US" sz="1100">
                          <a:solidFill>
                            <a:srgbClr val="000000"/>
                          </a:solidFill>
                          <a:latin typeface="Times New Roman"/>
                          <a:ea typeface="Times New Roman"/>
                          <a:cs typeface="Times New Roman"/>
                        </a:rPr>
                        <a:t>ew</a:t>
                      </a:r>
                      <a:endParaRPr lang="en-US" sz="1100">
                        <a:latin typeface="Calibri"/>
                        <a:ea typeface="Times New Roman"/>
                        <a:cs typeface="Times New Roman"/>
                      </a:endParaRPr>
                    </a:p>
                  </a:txBody>
                  <a:tcPr marL="0" marR="0" marT="0" marB="0"/>
                </a:tc>
                <a:tc>
                  <a:txBody>
                    <a:bodyPr/>
                    <a:lstStyle/>
                    <a:p>
                      <a:pPr marL="618490" marR="0">
                        <a:lnSpc>
                          <a:spcPct val="115000"/>
                        </a:lnSpc>
                        <a:spcBef>
                          <a:spcPts val="110"/>
                        </a:spcBef>
                        <a:spcAft>
                          <a:spcPts val="0"/>
                        </a:spcAft>
                      </a:pPr>
                      <a:r>
                        <a:rPr lang="en-US" sz="1100">
                          <a:solidFill>
                            <a:srgbClr val="000000"/>
                          </a:solidFill>
                          <a:latin typeface="Times New Roman"/>
                          <a:ea typeface="Times New Roman"/>
                          <a:cs typeface="Times New Roman"/>
                        </a:rPr>
                        <a:t>40</a:t>
                      </a:r>
                      <a:endParaRPr lang="en-US" sz="1100">
                        <a:latin typeface="Calibri"/>
                        <a:ea typeface="Times New Roman"/>
                        <a:cs typeface="Times New Roman"/>
                      </a:endParaRPr>
                    </a:p>
                  </a:txBody>
                  <a:tcPr marL="0" marR="0" marT="0" marB="0"/>
                </a:tc>
                <a:tc>
                  <a:txBody>
                    <a:bodyPr/>
                    <a:lstStyle/>
                    <a:p>
                      <a:pPr marL="618490" marR="0">
                        <a:lnSpc>
                          <a:spcPct val="115000"/>
                        </a:lnSpc>
                        <a:spcBef>
                          <a:spcPts val="110"/>
                        </a:spcBef>
                        <a:spcAft>
                          <a:spcPts val="0"/>
                        </a:spcAft>
                      </a:pPr>
                      <a:r>
                        <a:rPr lang="en-US" sz="1100" dirty="0">
                          <a:solidFill>
                            <a:srgbClr val="000000"/>
                          </a:solidFill>
                          <a:latin typeface="Times New Roman"/>
                          <a:ea typeface="Times New Roman"/>
                          <a:cs typeface="Times New Roman"/>
                        </a:rPr>
                        <a:t>50</a:t>
                      </a:r>
                      <a:endParaRPr lang="en-US" sz="1100" dirty="0">
                        <a:latin typeface="Calibri"/>
                        <a:ea typeface="Times New Roman"/>
                        <a:cs typeface="Times New Roman"/>
                      </a:endParaRPr>
                    </a:p>
                  </a:txBody>
                  <a:tcPr marL="0" marR="0" marT="0" marB="0"/>
                </a:tc>
              </a:tr>
            </a:tbl>
          </a:graphicData>
        </a:graphic>
      </p:graphicFrame>
      <p:sp>
        <p:nvSpPr>
          <p:cNvPr id="5" name="TextBox 4"/>
          <p:cNvSpPr txBox="1"/>
          <p:nvPr/>
        </p:nvSpPr>
        <p:spPr>
          <a:xfrm>
            <a:off x="533400" y="4495800"/>
            <a:ext cx="8001000" cy="369332"/>
          </a:xfrm>
          <a:prstGeom prst="rect">
            <a:avLst/>
          </a:prstGeom>
          <a:noFill/>
        </p:spPr>
        <p:txBody>
          <a:bodyPr wrap="square" rtlCol="0">
            <a:spAutoFit/>
          </a:bodyPr>
          <a:lstStyle/>
          <a:p>
            <a:r>
              <a:rPr lang="en-US" dirty="0"/>
              <a:t>*Attendance=80%andabove=4;70–80%=3;60-69%=2;Lessthan60%=1</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err="1"/>
              <a:t>QuestionPattern</a:t>
            </a:r>
            <a:r>
              <a:rPr lang="en-US" dirty="0"/>
              <a:t/>
            </a:r>
            <a:br>
              <a:rPr lang="en-US" dirty="0"/>
            </a:br>
            <a:endParaRPr lang="en-US" dirty="0"/>
          </a:p>
        </p:txBody>
      </p:sp>
      <p:graphicFrame>
        <p:nvGraphicFramePr>
          <p:cNvPr id="4" name="Content Placeholder 3"/>
          <p:cNvGraphicFramePr>
            <a:graphicFrameLocks noGrp="1"/>
          </p:cNvGraphicFramePr>
          <p:nvPr>
            <p:ph idx="1"/>
          </p:nvPr>
        </p:nvGraphicFramePr>
        <p:xfrm>
          <a:off x="533400" y="2438400"/>
          <a:ext cx="8229600" cy="2671128"/>
        </p:xfrm>
        <a:graphic>
          <a:graphicData uri="http://schemas.openxmlformats.org/drawingml/2006/table">
            <a:tbl>
              <a:tblPr firstRow="1" bandRow="1">
                <a:tableStyleId>{5C22544A-7EE6-4342-B048-85BDC9FD1C3A}</a:tableStyleId>
              </a:tblPr>
              <a:tblGrid>
                <a:gridCol w="4114800"/>
                <a:gridCol w="4114800"/>
              </a:tblGrid>
              <a:tr h="370840">
                <a:tc>
                  <a:txBody>
                    <a:bodyPr/>
                    <a:lstStyle/>
                    <a:p>
                      <a:pPr marL="997585" marR="0">
                        <a:lnSpc>
                          <a:spcPct val="115000"/>
                        </a:lnSpc>
                        <a:spcBef>
                          <a:spcPts val="110"/>
                        </a:spcBef>
                        <a:spcAft>
                          <a:spcPts val="0"/>
                        </a:spcAft>
                      </a:pPr>
                      <a:r>
                        <a:rPr lang="en-US" sz="1100" b="1" dirty="0" err="1">
                          <a:solidFill>
                            <a:srgbClr val="000000"/>
                          </a:solidFill>
                          <a:latin typeface="Times New Roman"/>
                          <a:ea typeface="Times New Roman"/>
                          <a:cs typeface="Times New Roman"/>
                        </a:rPr>
                        <a:t>InSemes</a:t>
                      </a:r>
                      <a:r>
                        <a:rPr lang="en-US" sz="1100" b="1" spc="-5" dirty="0" err="1">
                          <a:solidFill>
                            <a:srgbClr val="000000"/>
                          </a:solidFill>
                          <a:latin typeface="Times New Roman"/>
                          <a:ea typeface="Times New Roman"/>
                          <a:cs typeface="Times New Roman"/>
                        </a:rPr>
                        <a:t>t</a:t>
                      </a:r>
                      <a:r>
                        <a:rPr lang="en-US" sz="1100" b="1" dirty="0" err="1">
                          <a:solidFill>
                            <a:srgbClr val="000000"/>
                          </a:solidFill>
                          <a:latin typeface="Times New Roman"/>
                          <a:ea typeface="Times New Roman"/>
                          <a:cs typeface="Times New Roman"/>
                        </a:rPr>
                        <a:t>er</a:t>
                      </a:r>
                      <a:endParaRPr lang="en-US" sz="1100" dirty="0">
                        <a:latin typeface="Calibri"/>
                        <a:ea typeface="Times New Roman"/>
                        <a:cs typeface="Times New Roman"/>
                      </a:endParaRPr>
                    </a:p>
                  </a:txBody>
                  <a:tcPr marL="0" marR="0" marT="0" marB="0"/>
                </a:tc>
                <a:tc>
                  <a:txBody>
                    <a:bodyPr/>
                    <a:lstStyle/>
                    <a:p>
                      <a:pPr marL="650240" marR="0">
                        <a:lnSpc>
                          <a:spcPct val="115000"/>
                        </a:lnSpc>
                        <a:spcBef>
                          <a:spcPts val="110"/>
                        </a:spcBef>
                        <a:spcAft>
                          <a:spcPts val="0"/>
                        </a:spcAft>
                      </a:pPr>
                      <a:r>
                        <a:rPr lang="en-US" sz="1100" b="1">
                          <a:solidFill>
                            <a:srgbClr val="000000"/>
                          </a:solidFill>
                          <a:latin typeface="Times New Roman"/>
                          <a:ea typeface="Times New Roman"/>
                          <a:cs typeface="Times New Roman"/>
                        </a:rPr>
                        <a:t>EndTe</a:t>
                      </a:r>
                      <a:r>
                        <a:rPr lang="en-US" sz="1100" b="1" spc="-5">
                          <a:solidFill>
                            <a:srgbClr val="000000"/>
                          </a:solidFill>
                          <a:latin typeface="Times New Roman"/>
                          <a:ea typeface="Times New Roman"/>
                          <a:cs typeface="Times New Roman"/>
                        </a:rPr>
                        <a:t>r</a:t>
                      </a:r>
                      <a:r>
                        <a:rPr lang="en-US" sz="1100" b="1">
                          <a:solidFill>
                            <a:srgbClr val="000000"/>
                          </a:solidFill>
                          <a:latin typeface="Times New Roman"/>
                          <a:ea typeface="Times New Roman"/>
                          <a:cs typeface="Times New Roman"/>
                        </a:rPr>
                        <a:t>mE</a:t>
                      </a:r>
                      <a:r>
                        <a:rPr lang="en-US" sz="1100" b="1" spc="5">
                          <a:solidFill>
                            <a:srgbClr val="000000"/>
                          </a:solidFill>
                          <a:latin typeface="Times New Roman"/>
                          <a:ea typeface="Times New Roman"/>
                          <a:cs typeface="Times New Roman"/>
                        </a:rPr>
                        <a:t>x</a:t>
                      </a:r>
                      <a:r>
                        <a:rPr lang="en-US" sz="1100" b="1">
                          <a:solidFill>
                            <a:srgbClr val="000000"/>
                          </a:solidFill>
                          <a:latin typeface="Times New Roman"/>
                          <a:ea typeface="Times New Roman"/>
                          <a:cs typeface="Times New Roman"/>
                        </a:rPr>
                        <a:t>amina</a:t>
                      </a:r>
                      <a:r>
                        <a:rPr lang="en-US" sz="1100" b="1" spc="-5">
                          <a:solidFill>
                            <a:srgbClr val="000000"/>
                          </a:solidFill>
                          <a:latin typeface="Times New Roman"/>
                          <a:ea typeface="Times New Roman"/>
                          <a:cs typeface="Times New Roman"/>
                        </a:rPr>
                        <a:t>t</a:t>
                      </a:r>
                      <a:r>
                        <a:rPr lang="en-US" sz="1100" b="1">
                          <a:solidFill>
                            <a:srgbClr val="000000"/>
                          </a:solidFill>
                          <a:latin typeface="Times New Roman"/>
                          <a:ea typeface="Times New Roman"/>
                          <a:cs typeface="Times New Roman"/>
                        </a:rPr>
                        <a:t>ion</a:t>
                      </a:r>
                      <a:endParaRPr lang="en-US" sz="1100">
                        <a:latin typeface="Calibri"/>
                        <a:ea typeface="Times New Roman"/>
                        <a:cs typeface="Times New Roman"/>
                      </a:endParaRPr>
                    </a:p>
                  </a:txBody>
                  <a:tcPr marL="0" marR="0" marT="0" marB="0"/>
                </a:tc>
              </a:tr>
              <a:tr h="370840">
                <a:tc rowSpan="3">
                  <a:txBody>
                    <a:bodyPr/>
                    <a:lstStyle/>
                    <a:p>
                      <a:pPr marL="64135" marR="0">
                        <a:lnSpc>
                          <a:spcPct val="115000"/>
                        </a:lnSpc>
                        <a:spcBef>
                          <a:spcPts val="115"/>
                        </a:spcBef>
                        <a:spcAft>
                          <a:spcPts val="0"/>
                        </a:spcAft>
                      </a:pPr>
                      <a:r>
                        <a:rPr lang="en-US" sz="1100" b="1" dirty="0" err="1">
                          <a:solidFill>
                            <a:srgbClr val="000000"/>
                          </a:solidFill>
                          <a:latin typeface="Times New Roman"/>
                          <a:ea typeface="Times New Roman"/>
                          <a:cs typeface="Times New Roman"/>
                        </a:rPr>
                        <a:t>Forwrittentesto</a:t>
                      </a:r>
                      <a:r>
                        <a:rPr lang="en-US" sz="1100" b="1" spc="5" dirty="0" err="1">
                          <a:solidFill>
                            <a:srgbClr val="000000"/>
                          </a:solidFill>
                          <a:latin typeface="Times New Roman"/>
                          <a:ea typeface="Times New Roman"/>
                          <a:cs typeface="Times New Roman"/>
                        </a:rPr>
                        <a:t>n</a:t>
                      </a:r>
                      <a:r>
                        <a:rPr lang="en-US" sz="1100" b="1" dirty="0" err="1">
                          <a:solidFill>
                            <a:srgbClr val="000000"/>
                          </a:solidFill>
                          <a:latin typeface="Times New Roman"/>
                          <a:ea typeface="Times New Roman"/>
                          <a:cs typeface="Times New Roman"/>
                        </a:rPr>
                        <a:t>ly</a:t>
                      </a:r>
                      <a:endParaRPr lang="en-US" sz="1100" dirty="0">
                        <a:latin typeface="Calibri"/>
                        <a:ea typeface="Times New Roman"/>
                        <a:cs typeface="Times New Roman"/>
                      </a:endParaRPr>
                    </a:p>
                    <a:p>
                      <a:pPr marL="64135" marR="0">
                        <a:lnSpc>
                          <a:spcPct val="115000"/>
                        </a:lnSpc>
                        <a:spcBef>
                          <a:spcPts val="0"/>
                        </a:spcBef>
                        <a:spcAft>
                          <a:spcPts val="0"/>
                        </a:spcAft>
                      </a:pPr>
                      <a:r>
                        <a:rPr lang="en-US" sz="1100" dirty="0">
                          <a:solidFill>
                            <a:srgbClr val="000000"/>
                          </a:solidFill>
                          <a:latin typeface="Times New Roman"/>
                          <a:ea typeface="Times New Roman"/>
                          <a:cs typeface="Times New Roman"/>
                        </a:rPr>
                        <a:t>2</a:t>
                      </a:r>
                      <a:r>
                        <a:rPr lang="en-US" sz="1100" spc="10" dirty="0">
                          <a:solidFill>
                            <a:srgbClr val="000000"/>
                          </a:solidFill>
                          <a:latin typeface="Times New Roman"/>
                          <a:ea typeface="Times New Roman"/>
                          <a:cs typeface="Times New Roman"/>
                        </a:rPr>
                        <a:t>P</a:t>
                      </a:r>
                      <a:r>
                        <a:rPr lang="en-US" sz="1100" spc="-5" dirty="0">
                          <a:solidFill>
                            <a:srgbClr val="000000"/>
                          </a:solidFill>
                          <a:latin typeface="Times New Roman"/>
                          <a:ea typeface="Times New Roman"/>
                          <a:cs typeface="Times New Roman"/>
                        </a:rPr>
                        <a:t>t</a:t>
                      </a:r>
                      <a:r>
                        <a:rPr lang="en-US" sz="1100" dirty="0">
                          <a:solidFill>
                            <a:srgbClr val="000000"/>
                          </a:solidFill>
                          <a:latin typeface="Times New Roman"/>
                          <a:ea typeface="Times New Roman"/>
                          <a:cs typeface="Times New Roman"/>
                        </a:rPr>
                        <a:t>.X5(outof6)=10</a:t>
                      </a:r>
                      <a:endParaRPr lang="en-US" sz="1100" dirty="0">
                        <a:latin typeface="Calibri"/>
                        <a:ea typeface="Times New Roman"/>
                        <a:cs typeface="Times New Roman"/>
                      </a:endParaRPr>
                    </a:p>
                    <a:p>
                      <a:pPr marL="64135" marR="0">
                        <a:lnSpc>
                          <a:spcPct val="115000"/>
                        </a:lnSpc>
                        <a:spcBef>
                          <a:spcPts val="0"/>
                        </a:spcBef>
                        <a:spcAft>
                          <a:spcPts val="0"/>
                        </a:spcAft>
                      </a:pPr>
                      <a:r>
                        <a:rPr lang="en-US" sz="1100" dirty="0">
                          <a:solidFill>
                            <a:srgbClr val="000000"/>
                          </a:solidFill>
                          <a:latin typeface="Times New Roman"/>
                          <a:ea typeface="Times New Roman"/>
                          <a:cs typeface="Times New Roman"/>
                        </a:rPr>
                        <a:t>(in each paper)</a:t>
                      </a:r>
                      <a:endParaRPr lang="en-US" sz="1100" dirty="0">
                        <a:latin typeface="Calibri"/>
                        <a:ea typeface="Times New Roman"/>
                        <a:cs typeface="Times New Roman"/>
                      </a:endParaRPr>
                    </a:p>
                  </a:txBody>
                  <a:tcPr marL="0" marR="0" marT="0" marB="0"/>
                </a:tc>
                <a:tc>
                  <a:txBody>
                    <a:bodyPr/>
                    <a:lstStyle/>
                    <a:p>
                      <a:pPr marL="64135" marR="0">
                        <a:lnSpc>
                          <a:spcPct val="101000"/>
                        </a:lnSpc>
                        <a:spcBef>
                          <a:spcPts val="115"/>
                        </a:spcBef>
                        <a:spcAft>
                          <a:spcPts val="0"/>
                        </a:spcAft>
                      </a:pPr>
                      <a:r>
                        <a:rPr lang="en-US" sz="1100" b="1">
                          <a:solidFill>
                            <a:srgbClr val="000000"/>
                          </a:solidFill>
                          <a:latin typeface="Times New Roman"/>
                          <a:ea typeface="Times New Roman"/>
                          <a:cs typeface="Times New Roman"/>
                        </a:rPr>
                        <a:t>For20Points</a:t>
                      </a:r>
                      <a:endParaRPr lang="en-US" sz="1100">
                        <a:latin typeface="Calibri"/>
                        <a:ea typeface="Times New Roman"/>
                        <a:cs typeface="Times New Roman"/>
                      </a:endParaRPr>
                    </a:p>
                    <a:p>
                      <a:pPr marL="64135" marR="0">
                        <a:lnSpc>
                          <a:spcPct val="101000"/>
                        </a:lnSpc>
                        <a:spcBef>
                          <a:spcPts val="115"/>
                        </a:spcBef>
                        <a:spcAft>
                          <a:spcPts val="0"/>
                        </a:spcAft>
                      </a:pPr>
                      <a:r>
                        <a:rPr lang="en-US" sz="1100">
                          <a:solidFill>
                            <a:srgbClr val="000000"/>
                          </a:solidFill>
                          <a:latin typeface="Times New Roman"/>
                          <a:ea typeface="Times New Roman"/>
                          <a:cs typeface="Times New Roman"/>
                        </a:rPr>
                        <a:t>2</a:t>
                      </a:r>
                      <a:r>
                        <a:rPr lang="en-US" sz="1100" baseline="30000">
                          <a:solidFill>
                            <a:srgbClr val="000000"/>
                          </a:solidFill>
                          <a:latin typeface="Times New Roman"/>
                          <a:ea typeface="Times New Roman"/>
                          <a:cs typeface="Times New Roman"/>
                        </a:rPr>
                        <a:t>1/2</a:t>
                      </a:r>
                      <a:r>
                        <a:rPr lang="en-US" sz="1100">
                          <a:solidFill>
                            <a:srgbClr val="000000"/>
                          </a:solidFill>
                          <a:latin typeface="Times New Roman"/>
                          <a:ea typeface="Times New Roman"/>
                          <a:cs typeface="Times New Roman"/>
                        </a:rPr>
                        <a:t>ptx2(</a:t>
                      </a:r>
                      <a:r>
                        <a:rPr lang="en-US" sz="1100" spc="5">
                          <a:solidFill>
                            <a:srgbClr val="000000"/>
                          </a:solidFill>
                          <a:latin typeface="Times New Roman"/>
                          <a:ea typeface="Times New Roman"/>
                          <a:cs typeface="Times New Roman"/>
                        </a:rPr>
                        <a:t>o</a:t>
                      </a:r>
                      <a:r>
                        <a:rPr lang="en-US" sz="1100">
                          <a:solidFill>
                            <a:srgbClr val="000000"/>
                          </a:solidFill>
                          <a:latin typeface="Times New Roman"/>
                          <a:ea typeface="Times New Roman"/>
                          <a:cs typeface="Times New Roman"/>
                        </a:rPr>
                        <a:t>utof </a:t>
                      </a:r>
                      <a:r>
                        <a:rPr lang="en-US" sz="1100" spc="5">
                          <a:solidFill>
                            <a:srgbClr val="000000"/>
                          </a:solidFill>
                          <a:latin typeface="Times New Roman"/>
                          <a:ea typeface="Times New Roman"/>
                          <a:cs typeface="Times New Roman"/>
                        </a:rPr>
                        <a:t>3</a:t>
                      </a:r>
                      <a:r>
                        <a:rPr lang="en-US" sz="1100">
                          <a:solidFill>
                            <a:srgbClr val="000000"/>
                          </a:solidFill>
                          <a:latin typeface="Times New Roman"/>
                          <a:ea typeface="Times New Roman"/>
                          <a:cs typeface="Times New Roman"/>
                        </a:rPr>
                        <a:t>)=5</a:t>
                      </a:r>
                      <a:endParaRPr lang="en-US" sz="1100">
                        <a:latin typeface="Calibri"/>
                        <a:ea typeface="Times New Roman"/>
                        <a:cs typeface="Times New Roman"/>
                      </a:endParaRPr>
                    </a:p>
                    <a:p>
                      <a:pPr marL="29210" marR="1459230" algn="ctr">
                        <a:lnSpc>
                          <a:spcPct val="115000"/>
                        </a:lnSpc>
                        <a:spcBef>
                          <a:spcPts val="0"/>
                        </a:spcBef>
                        <a:spcAft>
                          <a:spcPts val="0"/>
                        </a:spcAft>
                      </a:pPr>
                      <a:r>
                        <a:rPr lang="en-US" sz="1100">
                          <a:solidFill>
                            <a:srgbClr val="000000"/>
                          </a:solidFill>
                          <a:latin typeface="Times New Roman"/>
                          <a:ea typeface="Times New Roman"/>
                          <a:cs typeface="Times New Roman"/>
                        </a:rPr>
                        <a:t>3ptx3(</a:t>
                      </a:r>
                      <a:r>
                        <a:rPr lang="en-US" sz="1100" spc="5">
                          <a:solidFill>
                            <a:srgbClr val="000000"/>
                          </a:solidFill>
                          <a:latin typeface="Times New Roman"/>
                          <a:ea typeface="Times New Roman"/>
                          <a:cs typeface="Times New Roman"/>
                        </a:rPr>
                        <a:t>o</a:t>
                      </a:r>
                      <a:r>
                        <a:rPr lang="en-US" sz="1100">
                          <a:solidFill>
                            <a:srgbClr val="000000"/>
                          </a:solidFill>
                          <a:latin typeface="Times New Roman"/>
                          <a:ea typeface="Times New Roman"/>
                          <a:cs typeface="Times New Roman"/>
                        </a:rPr>
                        <a:t>utof4)=9</a:t>
                      </a:r>
                      <a:endParaRPr lang="en-US" sz="1100">
                        <a:latin typeface="Calibri"/>
                        <a:ea typeface="Times New Roman"/>
                        <a:cs typeface="Times New Roman"/>
                      </a:endParaRPr>
                    </a:p>
                    <a:p>
                      <a:pPr marL="29210" marR="1459230" algn="ctr">
                        <a:lnSpc>
                          <a:spcPct val="115000"/>
                        </a:lnSpc>
                        <a:spcBef>
                          <a:spcPts val="0"/>
                        </a:spcBef>
                        <a:spcAft>
                          <a:spcPts val="0"/>
                        </a:spcAft>
                      </a:pPr>
                      <a:r>
                        <a:rPr lang="en-US" sz="1100">
                          <a:solidFill>
                            <a:srgbClr val="000000"/>
                          </a:solidFill>
                          <a:latin typeface="Times New Roman"/>
                          <a:ea typeface="Times New Roman"/>
                          <a:cs typeface="Times New Roman"/>
                        </a:rPr>
                        <a:t>6ptx1(</a:t>
                      </a:r>
                      <a:r>
                        <a:rPr lang="en-US" sz="1100" spc="5">
                          <a:solidFill>
                            <a:srgbClr val="000000"/>
                          </a:solidFill>
                          <a:latin typeface="Times New Roman"/>
                          <a:ea typeface="Times New Roman"/>
                          <a:cs typeface="Times New Roman"/>
                        </a:rPr>
                        <a:t>o</a:t>
                      </a:r>
                      <a:r>
                        <a:rPr lang="en-US" sz="1100">
                          <a:solidFill>
                            <a:srgbClr val="000000"/>
                          </a:solidFill>
                          <a:latin typeface="Times New Roman"/>
                          <a:ea typeface="Times New Roman"/>
                          <a:cs typeface="Times New Roman"/>
                        </a:rPr>
                        <a:t>utof2)=6</a:t>
                      </a:r>
                      <a:endParaRPr lang="en-US" sz="1100">
                        <a:latin typeface="Calibri"/>
                        <a:ea typeface="Times New Roman"/>
                        <a:cs typeface="Times New Roman"/>
                      </a:endParaRPr>
                    </a:p>
                  </a:txBody>
                  <a:tcPr marL="0" marR="0" marT="0" marB="0"/>
                </a:tc>
              </a:tr>
              <a:tr h="370840">
                <a:tc vMerge="1">
                  <a:txBody>
                    <a:bodyPr/>
                    <a:lstStyle/>
                    <a:p>
                      <a:endParaRPr lang="en-US"/>
                    </a:p>
                  </a:txBody>
                  <a:tcPr/>
                </a:tc>
                <a:tc>
                  <a:txBody>
                    <a:bodyPr/>
                    <a:lstStyle/>
                    <a:p>
                      <a:pPr marL="64135" marR="0">
                        <a:lnSpc>
                          <a:spcPct val="102000"/>
                        </a:lnSpc>
                        <a:spcBef>
                          <a:spcPts val="110"/>
                        </a:spcBef>
                        <a:spcAft>
                          <a:spcPts val="0"/>
                        </a:spcAft>
                      </a:pPr>
                      <a:r>
                        <a:rPr lang="en-US" sz="1100" b="1">
                          <a:solidFill>
                            <a:srgbClr val="000000"/>
                          </a:solidFill>
                          <a:latin typeface="Times New Roman"/>
                          <a:ea typeface="Times New Roman"/>
                          <a:cs typeface="Times New Roman"/>
                        </a:rPr>
                        <a:t>For40Points</a:t>
                      </a:r>
                      <a:endParaRPr lang="en-US" sz="1100">
                        <a:latin typeface="Calibri"/>
                        <a:ea typeface="Times New Roman"/>
                        <a:cs typeface="Times New Roman"/>
                      </a:endParaRPr>
                    </a:p>
                    <a:p>
                      <a:pPr marL="64135" marR="0">
                        <a:lnSpc>
                          <a:spcPct val="102000"/>
                        </a:lnSpc>
                        <a:spcBef>
                          <a:spcPts val="110"/>
                        </a:spcBef>
                        <a:spcAft>
                          <a:spcPts val="0"/>
                        </a:spcAft>
                      </a:pPr>
                      <a:r>
                        <a:rPr lang="en-US" sz="1100">
                          <a:solidFill>
                            <a:srgbClr val="000000"/>
                          </a:solidFill>
                          <a:latin typeface="Times New Roman"/>
                          <a:ea typeface="Times New Roman"/>
                          <a:cs typeface="Times New Roman"/>
                        </a:rPr>
                        <a:t>2</a:t>
                      </a:r>
                      <a:r>
                        <a:rPr lang="en-US" sz="1100" baseline="30000">
                          <a:solidFill>
                            <a:srgbClr val="000000"/>
                          </a:solidFill>
                          <a:latin typeface="Times New Roman"/>
                          <a:ea typeface="Times New Roman"/>
                          <a:cs typeface="Times New Roman"/>
                        </a:rPr>
                        <a:t>1/2</a:t>
                      </a:r>
                      <a:r>
                        <a:rPr lang="en-US" sz="1100">
                          <a:solidFill>
                            <a:srgbClr val="000000"/>
                          </a:solidFill>
                          <a:latin typeface="Times New Roman"/>
                          <a:ea typeface="Times New Roman"/>
                          <a:cs typeface="Times New Roman"/>
                        </a:rPr>
                        <a:t>ptx2(</a:t>
                      </a:r>
                      <a:r>
                        <a:rPr lang="en-US" sz="1100" spc="5">
                          <a:solidFill>
                            <a:srgbClr val="000000"/>
                          </a:solidFill>
                          <a:latin typeface="Times New Roman"/>
                          <a:ea typeface="Times New Roman"/>
                          <a:cs typeface="Times New Roman"/>
                        </a:rPr>
                        <a:t>o</a:t>
                      </a:r>
                      <a:r>
                        <a:rPr lang="en-US" sz="1100">
                          <a:solidFill>
                            <a:srgbClr val="000000"/>
                          </a:solidFill>
                          <a:latin typeface="Times New Roman"/>
                          <a:ea typeface="Times New Roman"/>
                          <a:cs typeface="Times New Roman"/>
                        </a:rPr>
                        <a:t>utof </a:t>
                      </a:r>
                      <a:r>
                        <a:rPr lang="en-US" sz="1100" spc="5">
                          <a:solidFill>
                            <a:srgbClr val="000000"/>
                          </a:solidFill>
                          <a:latin typeface="Times New Roman"/>
                          <a:ea typeface="Times New Roman"/>
                          <a:cs typeface="Times New Roman"/>
                        </a:rPr>
                        <a:t>3</a:t>
                      </a:r>
                      <a:r>
                        <a:rPr lang="en-US" sz="1100">
                          <a:solidFill>
                            <a:srgbClr val="000000"/>
                          </a:solidFill>
                          <a:latin typeface="Times New Roman"/>
                          <a:ea typeface="Times New Roman"/>
                          <a:cs typeface="Times New Roman"/>
                        </a:rPr>
                        <a:t>)=5</a:t>
                      </a:r>
                      <a:endParaRPr lang="en-US" sz="1100">
                        <a:latin typeface="Calibri"/>
                        <a:ea typeface="Times New Roman"/>
                        <a:cs typeface="Times New Roman"/>
                      </a:endParaRPr>
                    </a:p>
                    <a:p>
                      <a:pPr marL="46355" marR="1370330">
                        <a:lnSpc>
                          <a:spcPct val="100000"/>
                        </a:lnSpc>
                        <a:spcBef>
                          <a:spcPts val="0"/>
                        </a:spcBef>
                        <a:spcAft>
                          <a:spcPts val="0"/>
                        </a:spcAft>
                      </a:pPr>
                      <a:r>
                        <a:rPr lang="en-US" sz="1100">
                          <a:solidFill>
                            <a:srgbClr val="000000"/>
                          </a:solidFill>
                          <a:latin typeface="Times New Roman"/>
                          <a:ea typeface="Times New Roman"/>
                          <a:cs typeface="Times New Roman"/>
                        </a:rPr>
                        <a:t>3ptx3(</a:t>
                      </a:r>
                      <a:r>
                        <a:rPr lang="en-US" sz="1100" spc="5">
                          <a:solidFill>
                            <a:srgbClr val="000000"/>
                          </a:solidFill>
                          <a:latin typeface="Times New Roman"/>
                          <a:ea typeface="Times New Roman"/>
                          <a:cs typeface="Times New Roman"/>
                        </a:rPr>
                        <a:t>o</a:t>
                      </a:r>
                      <a:r>
                        <a:rPr lang="en-US" sz="1100">
                          <a:solidFill>
                            <a:srgbClr val="000000"/>
                          </a:solidFill>
                          <a:latin typeface="Times New Roman"/>
                          <a:ea typeface="Times New Roman"/>
                          <a:cs typeface="Times New Roman"/>
                        </a:rPr>
                        <a:t>utof4)=9</a:t>
                      </a:r>
                      <a:endParaRPr lang="en-US" sz="1100">
                        <a:latin typeface="Calibri"/>
                        <a:ea typeface="Times New Roman"/>
                        <a:cs typeface="Times New Roman"/>
                      </a:endParaRPr>
                    </a:p>
                    <a:p>
                      <a:pPr marL="0" marR="1370330">
                        <a:lnSpc>
                          <a:spcPct val="100000"/>
                        </a:lnSpc>
                        <a:spcBef>
                          <a:spcPts val="0"/>
                        </a:spcBef>
                        <a:spcAft>
                          <a:spcPts val="0"/>
                        </a:spcAft>
                      </a:pPr>
                      <a:r>
                        <a:rPr lang="en-US" sz="1100">
                          <a:solidFill>
                            <a:srgbClr val="000000"/>
                          </a:solidFill>
                          <a:latin typeface="Times New Roman"/>
                          <a:ea typeface="Times New Roman"/>
                          <a:cs typeface="Times New Roman"/>
                        </a:rPr>
                        <a:t>5ptx2(</a:t>
                      </a:r>
                      <a:r>
                        <a:rPr lang="en-US" sz="1100" spc="5">
                          <a:solidFill>
                            <a:srgbClr val="000000"/>
                          </a:solidFill>
                          <a:latin typeface="Times New Roman"/>
                          <a:ea typeface="Times New Roman"/>
                          <a:cs typeface="Times New Roman"/>
                        </a:rPr>
                        <a:t>o</a:t>
                      </a:r>
                      <a:r>
                        <a:rPr lang="en-US" sz="1100">
                          <a:solidFill>
                            <a:srgbClr val="000000"/>
                          </a:solidFill>
                          <a:latin typeface="Times New Roman"/>
                          <a:ea typeface="Times New Roman"/>
                          <a:cs typeface="Times New Roman"/>
                        </a:rPr>
                        <a:t>utof3)=10</a:t>
                      </a:r>
                      <a:endParaRPr lang="en-US" sz="1100">
                        <a:latin typeface="Calibri"/>
                        <a:ea typeface="Times New Roman"/>
                        <a:cs typeface="Times New Roman"/>
                      </a:endParaRPr>
                    </a:p>
                    <a:p>
                      <a:pPr marL="46355" marR="1370330">
                        <a:lnSpc>
                          <a:spcPct val="100000"/>
                        </a:lnSpc>
                        <a:spcBef>
                          <a:spcPts val="0"/>
                        </a:spcBef>
                        <a:spcAft>
                          <a:spcPts val="0"/>
                        </a:spcAft>
                      </a:pPr>
                      <a:r>
                        <a:rPr lang="en-US" sz="1100">
                          <a:solidFill>
                            <a:srgbClr val="000000"/>
                          </a:solidFill>
                          <a:latin typeface="Times New Roman"/>
                          <a:ea typeface="Times New Roman"/>
                          <a:cs typeface="Times New Roman"/>
                        </a:rPr>
                        <a:t>8ptx2(</a:t>
                      </a:r>
                      <a:r>
                        <a:rPr lang="en-US" sz="1100" spc="5">
                          <a:solidFill>
                            <a:srgbClr val="000000"/>
                          </a:solidFill>
                          <a:latin typeface="Times New Roman"/>
                          <a:ea typeface="Times New Roman"/>
                          <a:cs typeface="Times New Roman"/>
                        </a:rPr>
                        <a:t>o</a:t>
                      </a:r>
                      <a:r>
                        <a:rPr lang="en-US" sz="1100">
                          <a:solidFill>
                            <a:srgbClr val="000000"/>
                          </a:solidFill>
                          <a:latin typeface="Times New Roman"/>
                          <a:ea typeface="Times New Roman"/>
                          <a:cs typeface="Times New Roman"/>
                        </a:rPr>
                        <a:t>utof3)=16</a:t>
                      </a:r>
                      <a:endParaRPr lang="en-US" sz="1100">
                        <a:latin typeface="Calibri"/>
                        <a:ea typeface="Times New Roman"/>
                        <a:cs typeface="Times New Roman"/>
                      </a:endParaRPr>
                    </a:p>
                  </a:txBody>
                  <a:tcPr marL="0" marR="0" marT="0" marB="0"/>
                </a:tc>
              </a:tr>
              <a:tr h="370840">
                <a:tc vMerge="1">
                  <a:txBody>
                    <a:bodyPr/>
                    <a:lstStyle/>
                    <a:p>
                      <a:endParaRPr lang="en-US"/>
                    </a:p>
                  </a:txBody>
                  <a:tcPr/>
                </a:tc>
                <a:tc>
                  <a:txBody>
                    <a:bodyPr/>
                    <a:lstStyle/>
                    <a:p>
                      <a:pPr marL="64135" marR="0">
                        <a:lnSpc>
                          <a:spcPct val="115000"/>
                        </a:lnSpc>
                        <a:spcBef>
                          <a:spcPts val="110"/>
                        </a:spcBef>
                        <a:spcAft>
                          <a:spcPts val="0"/>
                        </a:spcAft>
                      </a:pPr>
                      <a:r>
                        <a:rPr lang="en-US" sz="1100" b="1" dirty="0">
                          <a:solidFill>
                            <a:srgbClr val="000000"/>
                          </a:solidFill>
                          <a:latin typeface="Times New Roman"/>
                          <a:ea typeface="Times New Roman"/>
                          <a:cs typeface="Times New Roman"/>
                        </a:rPr>
                        <a:t>For60Points ( for each section in each paper) 30X2=60</a:t>
                      </a:r>
                      <a:endParaRPr lang="en-US" sz="1100" dirty="0">
                        <a:latin typeface="Calibri"/>
                        <a:ea typeface="Times New Roman"/>
                        <a:cs typeface="Times New Roman"/>
                      </a:endParaRPr>
                    </a:p>
                    <a:p>
                      <a:pPr marL="64135" marR="1303655" algn="just">
                        <a:lnSpc>
                          <a:spcPct val="102000"/>
                        </a:lnSpc>
                        <a:spcBef>
                          <a:spcPts val="30"/>
                        </a:spcBef>
                        <a:spcAft>
                          <a:spcPts val="0"/>
                        </a:spcAft>
                      </a:pPr>
                      <a:r>
                        <a:rPr lang="en-US" sz="1100" dirty="0">
                          <a:solidFill>
                            <a:srgbClr val="000000"/>
                          </a:solidFill>
                          <a:latin typeface="Times New Roman"/>
                          <a:ea typeface="Times New Roman"/>
                          <a:cs typeface="Times New Roman"/>
                        </a:rPr>
                        <a:t>2</a:t>
                      </a:r>
                      <a:r>
                        <a:rPr lang="en-US" sz="1100" baseline="30000" dirty="0">
                          <a:solidFill>
                            <a:srgbClr val="000000"/>
                          </a:solidFill>
                          <a:latin typeface="Times New Roman"/>
                          <a:ea typeface="Times New Roman"/>
                          <a:cs typeface="Times New Roman"/>
                        </a:rPr>
                        <a:t>1/2</a:t>
                      </a:r>
                      <a:r>
                        <a:rPr lang="en-US" sz="1100" dirty="0">
                          <a:solidFill>
                            <a:srgbClr val="000000"/>
                          </a:solidFill>
                          <a:latin typeface="Times New Roman"/>
                          <a:ea typeface="Times New Roman"/>
                          <a:cs typeface="Times New Roman"/>
                        </a:rPr>
                        <a:t>ptx2(</a:t>
                      </a:r>
                      <a:r>
                        <a:rPr lang="en-US" sz="1100" spc="5" dirty="0" err="1">
                          <a:solidFill>
                            <a:srgbClr val="000000"/>
                          </a:solidFill>
                          <a:latin typeface="Times New Roman"/>
                          <a:ea typeface="Times New Roman"/>
                          <a:cs typeface="Times New Roman"/>
                        </a:rPr>
                        <a:t>o</a:t>
                      </a:r>
                      <a:r>
                        <a:rPr lang="en-US" sz="1100" dirty="0" err="1">
                          <a:solidFill>
                            <a:srgbClr val="000000"/>
                          </a:solidFill>
                          <a:latin typeface="Times New Roman"/>
                          <a:ea typeface="Times New Roman"/>
                          <a:cs typeface="Times New Roman"/>
                        </a:rPr>
                        <a:t>utof</a:t>
                      </a:r>
                      <a:r>
                        <a:rPr lang="en-US" sz="1100" dirty="0">
                          <a:solidFill>
                            <a:srgbClr val="000000"/>
                          </a:solidFill>
                          <a:latin typeface="Times New Roman"/>
                          <a:ea typeface="Times New Roman"/>
                          <a:cs typeface="Times New Roman"/>
                        </a:rPr>
                        <a:t> </a:t>
                      </a:r>
                      <a:r>
                        <a:rPr lang="en-US" sz="1100" spc="5" dirty="0">
                          <a:solidFill>
                            <a:srgbClr val="000000"/>
                          </a:solidFill>
                          <a:latin typeface="Times New Roman"/>
                          <a:ea typeface="Times New Roman"/>
                          <a:cs typeface="Times New Roman"/>
                        </a:rPr>
                        <a:t>3</a:t>
                      </a:r>
                      <a:r>
                        <a:rPr lang="en-US" sz="1100" dirty="0">
                          <a:solidFill>
                            <a:srgbClr val="000000"/>
                          </a:solidFill>
                          <a:latin typeface="Times New Roman"/>
                          <a:ea typeface="Times New Roman"/>
                          <a:cs typeface="Times New Roman"/>
                        </a:rPr>
                        <a:t>)=5</a:t>
                      </a:r>
                      <a:endParaRPr lang="en-US" sz="1100" dirty="0">
                        <a:latin typeface="Calibri"/>
                        <a:ea typeface="Times New Roman"/>
                        <a:cs typeface="Times New Roman"/>
                      </a:endParaRPr>
                    </a:p>
                    <a:p>
                      <a:pPr marL="64135" marR="1303655" algn="just">
                        <a:lnSpc>
                          <a:spcPct val="102000"/>
                        </a:lnSpc>
                        <a:spcBef>
                          <a:spcPts val="30"/>
                        </a:spcBef>
                        <a:spcAft>
                          <a:spcPts val="0"/>
                        </a:spcAft>
                      </a:pPr>
                      <a:r>
                        <a:rPr lang="en-US" sz="1100" dirty="0">
                          <a:solidFill>
                            <a:srgbClr val="000000"/>
                          </a:solidFill>
                          <a:latin typeface="Times New Roman"/>
                          <a:ea typeface="Times New Roman"/>
                          <a:cs typeface="Times New Roman"/>
                        </a:rPr>
                        <a:t>5ptx3(</a:t>
                      </a:r>
                      <a:r>
                        <a:rPr lang="en-US" sz="1100" spc="5" dirty="0">
                          <a:solidFill>
                            <a:srgbClr val="000000"/>
                          </a:solidFill>
                          <a:latin typeface="Times New Roman"/>
                          <a:ea typeface="Times New Roman"/>
                          <a:cs typeface="Times New Roman"/>
                        </a:rPr>
                        <a:t>o</a:t>
                      </a:r>
                      <a:r>
                        <a:rPr lang="en-US" sz="1100" dirty="0">
                          <a:solidFill>
                            <a:srgbClr val="000000"/>
                          </a:solidFill>
                          <a:latin typeface="Times New Roman"/>
                          <a:ea typeface="Times New Roman"/>
                          <a:cs typeface="Times New Roman"/>
                        </a:rPr>
                        <a:t>utof</a:t>
                      </a:r>
                      <a:r>
                        <a:rPr lang="en-US" sz="1100" spc="5" dirty="0">
                          <a:solidFill>
                            <a:srgbClr val="000000"/>
                          </a:solidFill>
                          <a:latin typeface="Times New Roman"/>
                          <a:ea typeface="Times New Roman"/>
                          <a:cs typeface="Times New Roman"/>
                        </a:rPr>
                        <a:t>5</a:t>
                      </a:r>
                      <a:r>
                        <a:rPr lang="en-US" sz="1100" dirty="0">
                          <a:solidFill>
                            <a:srgbClr val="000000"/>
                          </a:solidFill>
                          <a:latin typeface="Times New Roman"/>
                          <a:ea typeface="Times New Roman"/>
                          <a:cs typeface="Times New Roman"/>
                        </a:rPr>
                        <a:t>)=15</a:t>
                      </a:r>
                      <a:endParaRPr lang="en-US" sz="1100" dirty="0">
                        <a:latin typeface="Calibri"/>
                        <a:ea typeface="Times New Roman"/>
                        <a:cs typeface="Times New Roman"/>
                      </a:endParaRPr>
                    </a:p>
                    <a:p>
                      <a:pPr marL="64135" marR="1303655" algn="just">
                        <a:lnSpc>
                          <a:spcPct val="102000"/>
                        </a:lnSpc>
                        <a:spcBef>
                          <a:spcPts val="30"/>
                        </a:spcBef>
                        <a:spcAft>
                          <a:spcPts val="0"/>
                        </a:spcAft>
                      </a:pPr>
                      <a:r>
                        <a:rPr lang="en-US" sz="1100" dirty="0">
                          <a:solidFill>
                            <a:srgbClr val="000000"/>
                          </a:solidFill>
                          <a:latin typeface="Times New Roman"/>
                          <a:ea typeface="Times New Roman"/>
                          <a:cs typeface="Times New Roman"/>
                        </a:rPr>
                        <a:t>10ptx1</a:t>
                      </a:r>
                      <a:r>
                        <a:rPr lang="en-US" sz="1100" spc="5" dirty="0">
                          <a:solidFill>
                            <a:srgbClr val="000000"/>
                          </a:solidFill>
                          <a:latin typeface="Times New Roman"/>
                          <a:ea typeface="Times New Roman"/>
                          <a:cs typeface="Times New Roman"/>
                        </a:rPr>
                        <a:t>(</a:t>
                      </a:r>
                      <a:r>
                        <a:rPr lang="en-US" sz="1100" dirty="0">
                          <a:solidFill>
                            <a:srgbClr val="000000"/>
                          </a:solidFill>
                          <a:latin typeface="Times New Roman"/>
                          <a:ea typeface="Times New Roman"/>
                          <a:cs typeface="Times New Roman"/>
                        </a:rPr>
                        <a:t>out</a:t>
                      </a:r>
                      <a:r>
                        <a:rPr lang="en-US" sz="1100" spc="5" dirty="0">
                          <a:solidFill>
                            <a:srgbClr val="000000"/>
                          </a:solidFill>
                          <a:latin typeface="Times New Roman"/>
                          <a:ea typeface="Times New Roman"/>
                          <a:cs typeface="Times New Roman"/>
                        </a:rPr>
                        <a:t>o</a:t>
                      </a:r>
                      <a:r>
                        <a:rPr lang="en-US" sz="1100" dirty="0">
                          <a:solidFill>
                            <a:srgbClr val="000000"/>
                          </a:solidFill>
                          <a:latin typeface="Times New Roman"/>
                          <a:ea typeface="Times New Roman"/>
                          <a:cs typeface="Times New Roman"/>
                        </a:rPr>
                        <a:t>f2)=10</a:t>
                      </a:r>
                      <a:endParaRPr lang="en-US" sz="1100" dirty="0">
                        <a:latin typeface="Calibri"/>
                        <a:ea typeface="Times New Roman"/>
                        <a:cs typeface="Times New Roman"/>
                      </a:endParaRPr>
                    </a:p>
                  </a:txBody>
                  <a:tcPr marL="0" marR="0" marT="0" marB="0"/>
                </a:tc>
              </a:tr>
            </a:tbl>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92162"/>
          </a:xfrm>
        </p:spPr>
        <p:txBody>
          <a:bodyPr>
            <a:normAutofit fontScale="90000"/>
          </a:bodyPr>
          <a:lstStyle/>
          <a:p>
            <a:r>
              <a:rPr lang="en-US" sz="1600" b="1" dirty="0" smtClean="0"/>
              <a:t>OPEN COURSE OFFERED BY DEPARTMENT OF STATISTICS W.E.F. 2017-18</a:t>
            </a:r>
            <a:r>
              <a:rPr lang="en-US" sz="1600" dirty="0" smtClean="0"/>
              <a:t/>
            </a:r>
            <a:br>
              <a:rPr lang="en-US" sz="1600" dirty="0" smtClean="0"/>
            </a:br>
            <a:r>
              <a:rPr lang="en-US" sz="1600" dirty="0" smtClean="0"/>
              <a:t> </a:t>
            </a:r>
            <a:r>
              <a:rPr lang="en-US" sz="1600" b="1" dirty="0" smtClean="0"/>
              <a:t>2STAT2.0(Open)</a:t>
            </a:r>
            <a:r>
              <a:rPr lang="en-US" sz="1600" dirty="0" smtClean="0"/>
              <a:t/>
            </a:r>
            <a:br>
              <a:rPr lang="en-US" sz="1600" dirty="0" smtClean="0"/>
            </a:br>
            <a:endParaRPr lang="en-US" sz="1600" dirty="0"/>
          </a:p>
        </p:txBody>
      </p:sp>
      <p:sp>
        <p:nvSpPr>
          <p:cNvPr id="4" name="TextBox 3"/>
          <p:cNvSpPr txBox="1"/>
          <p:nvPr/>
        </p:nvSpPr>
        <p:spPr>
          <a:xfrm>
            <a:off x="228600" y="671691"/>
            <a:ext cx="8763000" cy="6186309"/>
          </a:xfrm>
          <a:prstGeom prst="rect">
            <a:avLst/>
          </a:prstGeom>
          <a:noFill/>
        </p:spPr>
        <p:txBody>
          <a:bodyPr wrap="square" rtlCol="0">
            <a:spAutoFit/>
          </a:bodyPr>
          <a:lstStyle/>
          <a:p>
            <a:r>
              <a:rPr lang="en-US" b="1" dirty="0"/>
              <a:t> </a:t>
            </a:r>
            <a:r>
              <a:rPr lang="en-US" b="1" dirty="0" smtClean="0"/>
              <a:t>Basics </a:t>
            </a:r>
            <a:r>
              <a:rPr lang="en-US" b="1" dirty="0"/>
              <a:t>of Probability and Statistics (Marks 100, Credit 4)</a:t>
            </a:r>
            <a:endParaRPr lang="en-US" dirty="0"/>
          </a:p>
          <a:p>
            <a:r>
              <a:rPr lang="en-US" b="1" dirty="0"/>
              <a:t>Descriptive Statistics</a:t>
            </a:r>
            <a:r>
              <a:rPr lang="en-US" dirty="0"/>
              <a:t>: Collection, tabulation and diagrammatic  representation of data; Frequency distribution, graphical representation of a frequency distribution, histogram, frequency polygon, </a:t>
            </a:r>
            <a:r>
              <a:rPr lang="en-US" dirty="0" err="1"/>
              <a:t>ogives</a:t>
            </a:r>
            <a:r>
              <a:rPr lang="en-US" dirty="0"/>
              <a:t>; Common measures of central tendency and dispersion, coefficient of variation.</a:t>
            </a:r>
          </a:p>
          <a:p>
            <a:r>
              <a:rPr lang="en-US" dirty="0" err="1"/>
              <a:t>Bivariate</a:t>
            </a:r>
            <a:r>
              <a:rPr lang="en-US" dirty="0"/>
              <a:t> frequency distribution, scatter diagram, simple correlation and regression.</a:t>
            </a:r>
          </a:p>
          <a:p>
            <a:r>
              <a:rPr lang="en-US" b="1" dirty="0"/>
              <a:t>Probability</a:t>
            </a:r>
            <a:r>
              <a:rPr lang="en-US" dirty="0"/>
              <a:t>: Random Experiments, Sample space, Events, classical definition of probability, Theorem of Total probability, Conditional probability, Statistical independence of events, product rule for probability, related problems.</a:t>
            </a:r>
          </a:p>
          <a:p>
            <a:r>
              <a:rPr lang="en-US" dirty="0"/>
              <a:t>Random variables, expectation and variance of random variables, moments and moment generating function, </a:t>
            </a:r>
            <a:r>
              <a:rPr lang="en-US" dirty="0" err="1"/>
              <a:t>Chebyshev</a:t>
            </a:r>
            <a:r>
              <a:rPr lang="en-US" dirty="0"/>
              <a:t> inequality.</a:t>
            </a:r>
          </a:p>
          <a:p>
            <a:r>
              <a:rPr lang="en-US" dirty="0"/>
              <a:t>Binomial, Poisson and Normal distributions, related problems.</a:t>
            </a:r>
          </a:p>
          <a:p>
            <a:r>
              <a:rPr lang="en-US" b="1" dirty="0"/>
              <a:t>Statistical Inference</a:t>
            </a:r>
            <a:r>
              <a:rPr lang="en-US" dirty="0"/>
              <a:t>: Population and sample; parameter and statistic, sampling distribution of a statistic, basic concepts of estimation – </a:t>
            </a:r>
            <a:r>
              <a:rPr lang="en-US" dirty="0" err="1"/>
              <a:t>unbiasedness</a:t>
            </a:r>
            <a:r>
              <a:rPr lang="en-US" dirty="0"/>
              <a:t> and consistency, notion of uniformly minimum variance unbiased estimator, standard error.</a:t>
            </a:r>
          </a:p>
          <a:p>
            <a:r>
              <a:rPr lang="en-US" dirty="0"/>
              <a:t>Basic concepts of tests of significance, tests for means of normal distribution, Student’s t, Fisher’s t and paired t tests, testing equality of means of several normal populations, least significant difference;  χ</a:t>
            </a:r>
            <a:r>
              <a:rPr lang="en-US" baseline="30000" dirty="0"/>
              <a:t>2 </a:t>
            </a:r>
            <a:r>
              <a:rPr lang="en-US" dirty="0"/>
              <a:t>tests for independence in contingency tables.</a:t>
            </a:r>
          </a:p>
          <a:p>
            <a:r>
              <a:rPr lang="en-US" dirty="0"/>
              <a:t>ANOVA for one-way and two-way classified data.</a:t>
            </a:r>
          </a:p>
          <a:p>
            <a:r>
              <a:rPr lang="en-US" b="1" dirty="0"/>
              <a:t> </a:t>
            </a:r>
            <a:endParaRPr lang="en-US" dirty="0"/>
          </a:p>
          <a:p>
            <a:r>
              <a:rPr lang="en-US" dirty="0"/>
              <a:t> </a:t>
            </a:r>
          </a:p>
          <a:p>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7294305"/>
          </a:xfrm>
          <a:prstGeom prst="rect">
            <a:avLst/>
          </a:prstGeom>
          <a:noFill/>
        </p:spPr>
        <p:txBody>
          <a:bodyPr wrap="square" rtlCol="0">
            <a:spAutoFit/>
          </a:bodyPr>
          <a:lstStyle/>
          <a:p>
            <a:pPr algn="ctr"/>
            <a:r>
              <a:rPr lang="en-US" b="1" u="sng" dirty="0" smtClean="0">
                <a:solidFill>
                  <a:srgbClr val="FF0000"/>
                </a:solidFill>
              </a:rPr>
              <a:t>Physics</a:t>
            </a:r>
          </a:p>
          <a:p>
            <a:r>
              <a:rPr lang="en-US" b="1" dirty="0" smtClean="0"/>
              <a:t>Unit </a:t>
            </a:r>
            <a:r>
              <a:rPr lang="en-US" b="1" dirty="0" smtClean="0"/>
              <a:t>– 10: Applied physics</a:t>
            </a:r>
            <a:endParaRPr lang="en-US" dirty="0" smtClean="0"/>
          </a:p>
          <a:p>
            <a:r>
              <a:rPr lang="en-US" b="1" dirty="0" smtClean="0"/>
              <a:t>Full Marks: 100							  Credit Points:4</a:t>
            </a:r>
            <a:endParaRPr lang="en-US" dirty="0" smtClean="0"/>
          </a:p>
          <a:p>
            <a:r>
              <a:rPr lang="en-US" dirty="0" smtClean="0"/>
              <a:t> </a:t>
            </a:r>
            <a:r>
              <a:rPr lang="en-US" b="1" dirty="0" smtClean="0"/>
              <a:t>Module-I </a:t>
            </a:r>
            <a:endParaRPr lang="en-US" dirty="0" smtClean="0"/>
          </a:p>
          <a:p>
            <a:r>
              <a:rPr lang="en-US" b="1" dirty="0" smtClean="0"/>
              <a:t>Basic Physics:</a:t>
            </a:r>
            <a:endParaRPr lang="en-US" dirty="0" smtClean="0"/>
          </a:p>
          <a:p>
            <a:r>
              <a:rPr lang="en-US" b="1" dirty="0" smtClean="0"/>
              <a:t>Newtonian mechanics: </a:t>
            </a:r>
            <a:r>
              <a:rPr lang="en-US" dirty="0" smtClean="0"/>
              <a:t>Vectors; Newton’s laws of motion; Force and acceleration; Work, Energy, Power; Newton’s laws of Gravitation; Projectiles; Friction; Circular motion; Moment of Inertia.</a:t>
            </a:r>
          </a:p>
          <a:p>
            <a:r>
              <a:rPr lang="en-US" b="1" dirty="0" smtClean="0"/>
              <a:t>Ray optics</a:t>
            </a:r>
            <a:r>
              <a:rPr lang="en-US" dirty="0" smtClean="0"/>
              <a:t>: Reflection and Refraction at a plane boundary; Refractive index; Snell’s law; Fermat’s principle; Image formation by reflection at a spherical boundary; Concave and Convex mirrors; Lenses.</a:t>
            </a:r>
          </a:p>
          <a:p>
            <a:r>
              <a:rPr lang="en-US" b="1" dirty="0" smtClean="0"/>
              <a:t>Wave Optics: </a:t>
            </a:r>
            <a:r>
              <a:rPr lang="en-US" dirty="0" smtClean="0"/>
              <a:t> Interference, Diffraction, polarization</a:t>
            </a:r>
          </a:p>
          <a:p>
            <a:r>
              <a:rPr lang="en-US" b="1" dirty="0" smtClean="0"/>
              <a:t>Elements of electricity and magnetism: </a:t>
            </a:r>
            <a:r>
              <a:rPr lang="en-US" dirty="0" smtClean="0"/>
              <a:t>Electric field and potential, Gauss law, </a:t>
            </a:r>
            <a:r>
              <a:rPr lang="en-US" dirty="0" err="1" smtClean="0"/>
              <a:t>Biot-Savart</a:t>
            </a:r>
            <a:r>
              <a:rPr lang="en-US" dirty="0" smtClean="0"/>
              <a:t> law, Ampere Circuital law, Maxwell’s equation, Electromagnetic wave</a:t>
            </a:r>
          </a:p>
          <a:p>
            <a:r>
              <a:rPr lang="en-US" b="1" dirty="0" smtClean="0"/>
              <a:t>Modern physics and relativity</a:t>
            </a:r>
            <a:r>
              <a:rPr lang="en-US" dirty="0" smtClean="0"/>
              <a:t>: Structure of atoms and nucleus, Radioactivity, Fission, Fusion, Superconductivity, Special theory of relativity.</a:t>
            </a:r>
          </a:p>
          <a:p>
            <a:r>
              <a:rPr lang="en-US" b="1" dirty="0" smtClean="0"/>
              <a:t>Module-II</a:t>
            </a:r>
            <a:endParaRPr lang="en-US" dirty="0" smtClean="0"/>
          </a:p>
          <a:p>
            <a:r>
              <a:rPr lang="en-US" i="1" dirty="0" smtClean="0"/>
              <a:t> </a:t>
            </a:r>
            <a:endParaRPr lang="en-US" dirty="0" smtClean="0"/>
          </a:p>
          <a:p>
            <a:r>
              <a:rPr lang="en-US" b="1" dirty="0" smtClean="0"/>
              <a:t>Applied Quantum Mechanics:</a:t>
            </a:r>
            <a:endParaRPr lang="en-US" dirty="0" smtClean="0"/>
          </a:p>
          <a:p>
            <a:r>
              <a:rPr lang="en-US" b="1" dirty="0" smtClean="0"/>
              <a:t>Basics</a:t>
            </a:r>
            <a:r>
              <a:rPr lang="en-US" dirty="0" smtClean="0"/>
              <a:t>: Schrödinger equation, Measurements, Expectation values, Stationary states, Approximation methods: </a:t>
            </a:r>
            <a:r>
              <a:rPr lang="en-US" dirty="0" err="1" smtClean="0"/>
              <a:t>Variational</a:t>
            </a:r>
            <a:r>
              <a:rPr lang="en-US" dirty="0" smtClean="0"/>
              <a:t> principle, Time independent and Time dependent perturbation theory; WKB approximation.				.      </a:t>
            </a:r>
          </a:p>
          <a:p>
            <a:r>
              <a:rPr lang="en-US" b="1" dirty="0" smtClean="0"/>
              <a:t>Some elementary examples</a:t>
            </a:r>
            <a:r>
              <a:rPr lang="en-US" dirty="0" smtClean="0"/>
              <a:t>: </a:t>
            </a:r>
          </a:p>
          <a:p>
            <a:pPr lvl="0"/>
            <a:r>
              <a:rPr lang="en-US" dirty="0" smtClean="0"/>
              <a:t>Free electrons in one dimension, - states in benzene; free electrons in three dimensions.</a:t>
            </a:r>
          </a:p>
          <a:p>
            <a:pPr lvl="0"/>
            <a:r>
              <a:rPr lang="en-US" dirty="0" smtClean="0"/>
              <a:t>Quantum slabs, wires and dots; quantum wells.				</a:t>
            </a:r>
          </a:p>
          <a:p>
            <a:pPr lvl="0"/>
            <a:r>
              <a:rPr lang="en-US" dirty="0" smtClean="0"/>
              <a:t>The hydrogen atom problem.							</a:t>
            </a:r>
          </a:p>
          <a:p>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6740307"/>
          </a:xfrm>
          <a:prstGeom prst="rect">
            <a:avLst/>
          </a:prstGeom>
          <a:noFill/>
        </p:spPr>
        <p:txBody>
          <a:bodyPr wrap="square" rtlCol="0">
            <a:spAutoFit/>
          </a:bodyPr>
          <a:lstStyle/>
          <a:p>
            <a:r>
              <a:rPr lang="en-US" b="1" dirty="0" smtClean="0"/>
              <a:t>Molecules</a:t>
            </a:r>
            <a:r>
              <a:rPr lang="en-US" dirty="0" smtClean="0"/>
              <a:t>:</a:t>
            </a:r>
          </a:p>
          <a:p>
            <a:pPr lvl="0"/>
            <a:r>
              <a:rPr lang="en-US" dirty="0" smtClean="0"/>
              <a:t>The molecule: LCAO or tight binding states; bonding and anti-bonding state</a:t>
            </a:r>
          </a:p>
          <a:p>
            <a:pPr lvl="0"/>
            <a:r>
              <a:rPr lang="en-US" dirty="0" smtClean="0"/>
              <a:t>Molecular </a:t>
            </a:r>
            <a:r>
              <a:rPr lang="en-US" dirty="0" err="1" smtClean="0"/>
              <a:t>orbitals</a:t>
            </a:r>
            <a:r>
              <a:rPr lang="en-US" dirty="0" smtClean="0"/>
              <a:t>; Polar bonds; Non-orthogonal and overlap repulsion.</a:t>
            </a:r>
          </a:p>
          <a:p>
            <a:pPr lvl="0"/>
            <a:r>
              <a:rPr lang="en-US" dirty="0" smtClean="0"/>
              <a:t>The physics of , and ; cohesion; -bonds; hybrids and - bonds. </a:t>
            </a:r>
          </a:p>
          <a:p>
            <a:r>
              <a:rPr lang="en-US" b="1" dirty="0" smtClean="0"/>
              <a:t>Module - III</a:t>
            </a:r>
            <a:endParaRPr lang="en-US" dirty="0" smtClean="0"/>
          </a:p>
          <a:p>
            <a:r>
              <a:rPr lang="en-US" b="1" dirty="0" smtClean="0"/>
              <a:t>Data and error analysis: </a:t>
            </a:r>
            <a:r>
              <a:rPr lang="en-US" dirty="0" smtClean="0"/>
              <a:t>The presentation of physical quantities with their inaccuracies (measuring errors and uncertainties), Classification and propagation of errors.</a:t>
            </a:r>
          </a:p>
          <a:p>
            <a:r>
              <a:rPr lang="en-US" b="1" dirty="0" smtClean="0"/>
              <a:t>Probability distributions: </a:t>
            </a:r>
            <a:r>
              <a:rPr lang="en-US" dirty="0" smtClean="0"/>
              <a:t>Binomial distribution; Poisson distribution; Gaussian or Normal distribution; </a:t>
            </a:r>
            <a:r>
              <a:rPr lang="en-US" dirty="0" err="1" smtClean="0"/>
              <a:t>Lorentzian</a:t>
            </a:r>
            <a:r>
              <a:rPr lang="en-US" dirty="0" smtClean="0"/>
              <a:t> distribution; the central limit theorem.</a:t>
            </a:r>
          </a:p>
          <a:p>
            <a:r>
              <a:rPr lang="en-US" dirty="0" smtClean="0"/>
              <a:t> </a:t>
            </a:r>
          </a:p>
          <a:p>
            <a:r>
              <a:rPr lang="en-US" b="1" dirty="0" smtClean="0"/>
              <a:t>Processing of experimental data: </a:t>
            </a:r>
            <a:r>
              <a:rPr lang="en-US" dirty="0" smtClean="0"/>
              <a:t>Distribution function of a data series; the average and the mean squared deviation of a data series; estimates for mean and variance; c</a:t>
            </a:r>
            <a:r>
              <a:rPr lang="en-US" baseline="30000" dirty="0" smtClean="0"/>
              <a:t>2</a:t>
            </a:r>
            <a:r>
              <a:rPr lang="en-US" dirty="0" smtClean="0"/>
              <a:t>Test of a distribution; handling data with unequal weights.</a:t>
            </a:r>
          </a:p>
          <a:p>
            <a:r>
              <a:rPr lang="en-US" dirty="0" smtClean="0"/>
              <a:t> </a:t>
            </a:r>
          </a:p>
          <a:p>
            <a:r>
              <a:rPr lang="en-US" b="1" dirty="0" smtClean="0"/>
              <a:t>Fitting functions to data: </a:t>
            </a:r>
            <a:r>
              <a:rPr lang="en-US" dirty="0" smtClean="0"/>
              <a:t>Dependent and independent variables, method of least squares, fitting to a polynomial, minimizing c</a:t>
            </a:r>
            <a:r>
              <a:rPr lang="en-US" baseline="30000" dirty="0" smtClean="0"/>
              <a:t>2</a:t>
            </a:r>
            <a:r>
              <a:rPr lang="en-US" dirty="0" smtClean="0"/>
              <a:t> for Goodness of Fit, Linear-Correlation Coefficient.</a:t>
            </a:r>
          </a:p>
          <a:p>
            <a:r>
              <a:rPr lang="en-US" b="1" dirty="0" smtClean="0"/>
              <a:t>Numerical Methods: </a:t>
            </a:r>
            <a:r>
              <a:rPr lang="en-US" dirty="0" smtClean="0"/>
              <a:t>Polynomial Interpolation, Numerical Differentiation and Integration, Roots of Nonlinear Equations.</a:t>
            </a:r>
          </a:p>
          <a:p>
            <a:r>
              <a:rPr lang="en-US" dirty="0" smtClean="0"/>
              <a:t> </a:t>
            </a:r>
          </a:p>
          <a:p>
            <a:r>
              <a:rPr lang="en-US" b="1" dirty="0" smtClean="0"/>
              <a:t>Module - IV</a:t>
            </a:r>
            <a:endParaRPr lang="en-US" dirty="0" smtClean="0"/>
          </a:p>
          <a:p>
            <a:r>
              <a:rPr lang="en-US" b="1" dirty="0" smtClean="0"/>
              <a:t>Analytical techniques and their applications:</a:t>
            </a:r>
            <a:endParaRPr lang="en-US" dirty="0" smtClean="0"/>
          </a:p>
          <a:p>
            <a:r>
              <a:rPr lang="en-US" b="1" dirty="0" smtClean="0"/>
              <a:t>Characterization Techniques in Materials Science: </a:t>
            </a:r>
            <a:r>
              <a:rPr lang="en-US" dirty="0" smtClean="0"/>
              <a:t>Optical microscopy, electron microscopy, </a:t>
            </a:r>
            <a:r>
              <a:rPr lang="en-US" dirty="0" err="1" smtClean="0"/>
              <a:t>Spectrophotometry</a:t>
            </a:r>
            <a:r>
              <a:rPr lang="en-US" dirty="0" smtClean="0"/>
              <a:t>, Raman </a:t>
            </a:r>
            <a:r>
              <a:rPr lang="en-US" dirty="0" err="1" smtClean="0"/>
              <a:t>spectroscopy,Atomic</a:t>
            </a:r>
            <a:r>
              <a:rPr lang="en-US" dirty="0" smtClean="0"/>
              <a:t> force microscopy (AFM) X ray Diffraction. Nuclear Magnetic Resonance</a:t>
            </a:r>
            <a:r>
              <a:rPr lang="en-US" dirty="0" smtClean="0"/>
              <a:t>.</a:t>
            </a:r>
            <a:endParaRPr lang="en-US" dirty="0" smtClean="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3139321"/>
          </a:xfrm>
          <a:prstGeom prst="rect">
            <a:avLst/>
          </a:prstGeom>
          <a:noFill/>
        </p:spPr>
        <p:txBody>
          <a:bodyPr wrap="square" rtlCol="0">
            <a:spAutoFit/>
          </a:bodyPr>
          <a:lstStyle/>
          <a:p>
            <a:r>
              <a:rPr lang="en-US" b="1" dirty="0" smtClean="0"/>
              <a:t>Atomic and Nuclear analytical methods: </a:t>
            </a:r>
            <a:r>
              <a:rPr lang="en-US" dirty="0" smtClean="0"/>
              <a:t>X-ray Fluorescence (XRF) and Particle-Induced X-ray Emission (PIXE), Rutherford Backscattering Spectroscopy, Neutron Activation Analysis, Accelerator Mass Spectrometry.</a:t>
            </a:r>
          </a:p>
          <a:p>
            <a:r>
              <a:rPr lang="en-US" b="1" dirty="0" smtClean="0"/>
              <a:t>Biological effects of radiation</a:t>
            </a:r>
            <a:r>
              <a:rPr lang="en-US" dirty="0" smtClean="0"/>
              <a:t>: Physical and chemical damage; dose, dose rate; </a:t>
            </a:r>
            <a:r>
              <a:rPr lang="en-US" dirty="0" err="1" smtClean="0"/>
              <a:t>damageof</a:t>
            </a:r>
            <a:r>
              <a:rPr lang="en-US" dirty="0" smtClean="0"/>
              <a:t> tissue levels, Radiation shielding and its safety, Nuclear Medicine; Radiation therapy.</a:t>
            </a:r>
          </a:p>
          <a:p>
            <a:r>
              <a:rPr lang="en-US" b="1" dirty="0" smtClean="0"/>
              <a:t>Medical imaging physics</a:t>
            </a:r>
            <a:r>
              <a:rPr lang="en-US" dirty="0" smtClean="0"/>
              <a:t>: X-rays, fluoroscopy, angiography, and computed tomography, ultrasound (including lithotripsy), MRI and positron emission tomography (PET).</a:t>
            </a:r>
          </a:p>
          <a:p>
            <a:r>
              <a:rPr lang="en-US" b="1" dirty="0" smtClean="0"/>
              <a:t>Medical optics</a:t>
            </a:r>
            <a:r>
              <a:rPr lang="en-US" dirty="0" smtClean="0"/>
              <a:t>: Pulse </a:t>
            </a:r>
            <a:r>
              <a:rPr lang="en-US" dirty="0" err="1" smtClean="0"/>
              <a:t>oximetry</a:t>
            </a:r>
            <a:r>
              <a:rPr lang="en-US" dirty="0" smtClean="0"/>
              <a:t>, Endoscopy, Laser medicine</a:t>
            </a:r>
          </a:p>
          <a:p>
            <a:r>
              <a:rPr lang="en-US" b="1" dirty="0" smtClean="0"/>
              <a:t>Bio technology</a:t>
            </a:r>
            <a:r>
              <a:rPr lang="en-US" dirty="0" smtClean="0"/>
              <a:t>: Biomaterials and artificial organs: Drug delivery and control release.</a:t>
            </a:r>
          </a:p>
          <a:p>
            <a:endParaRPr lang="en-US" dirty="0" smtClean="0"/>
          </a:p>
          <a:p>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6463308"/>
          </a:xfrm>
          <a:prstGeom prst="rect">
            <a:avLst/>
          </a:prstGeom>
          <a:noFill/>
        </p:spPr>
        <p:txBody>
          <a:bodyPr wrap="square" rtlCol="0">
            <a:spAutoFit/>
          </a:bodyPr>
          <a:lstStyle/>
          <a:p>
            <a:pPr algn="ctr"/>
            <a:r>
              <a:rPr lang="en-GB" b="1" dirty="0" smtClean="0"/>
              <a:t>UNIVERSITY OF KALYANI</a:t>
            </a:r>
            <a:endParaRPr lang="en-US" dirty="0" smtClean="0"/>
          </a:p>
          <a:p>
            <a:pPr algn="ctr"/>
            <a:r>
              <a:rPr lang="en-GB" b="1" dirty="0" smtClean="0"/>
              <a:t>Faculty of Science</a:t>
            </a:r>
            <a:endParaRPr lang="en-US" dirty="0" smtClean="0"/>
          </a:p>
          <a:p>
            <a:pPr algn="ctr"/>
            <a:r>
              <a:rPr lang="en-GB" b="1" dirty="0" smtClean="0"/>
              <a:t>DEPARTMENT OF MATHEMATICS</a:t>
            </a:r>
            <a:endParaRPr lang="en-US" dirty="0" smtClean="0"/>
          </a:p>
          <a:p>
            <a:r>
              <a:rPr lang="en-US" b="1" dirty="0" smtClean="0"/>
              <a:t> </a:t>
            </a:r>
            <a:r>
              <a:rPr lang="en-US" b="1" u="sng" dirty="0" smtClean="0"/>
              <a:t>MATCB </a:t>
            </a:r>
            <a:r>
              <a:rPr lang="en-US" b="1" u="sng" dirty="0" smtClean="0"/>
              <a:t>2.1</a:t>
            </a:r>
            <a:endParaRPr lang="en-US" dirty="0" smtClean="0"/>
          </a:p>
          <a:p>
            <a:r>
              <a:rPr lang="en-US" b="1" dirty="0" smtClean="0"/>
              <a:t>Choice Based Paper</a:t>
            </a:r>
            <a:endParaRPr lang="en-US" dirty="0" smtClean="0"/>
          </a:p>
          <a:p>
            <a:r>
              <a:rPr lang="en-US" b="1" dirty="0" smtClean="0"/>
              <a:t>Mathematics</a:t>
            </a:r>
            <a:endParaRPr lang="en-US" dirty="0" smtClean="0"/>
          </a:p>
          <a:p>
            <a:r>
              <a:rPr lang="en-US" b="1" dirty="0" smtClean="0"/>
              <a:t> </a:t>
            </a:r>
            <a:endParaRPr lang="en-US" dirty="0" smtClean="0"/>
          </a:p>
          <a:p>
            <a:r>
              <a:rPr lang="en-GB" b="1" dirty="0" smtClean="0"/>
              <a:t>Evaluation </a:t>
            </a:r>
            <a:r>
              <a:rPr lang="en-GB" b="1" dirty="0" err="1" smtClean="0"/>
              <a:t>Categories:SEE</a:t>
            </a:r>
            <a:r>
              <a:rPr lang="en-GB" dirty="0" smtClean="0"/>
              <a:t>: Semester End Examination;</a:t>
            </a:r>
            <a:r>
              <a:rPr lang="en-GB" b="1" dirty="0" smtClean="0"/>
              <a:t> IA</a:t>
            </a:r>
            <a:r>
              <a:rPr lang="en-GB" dirty="0" smtClean="0"/>
              <a:t>: Internal Assessment</a:t>
            </a:r>
            <a:endParaRPr lang="en-US" dirty="0" smtClean="0"/>
          </a:p>
          <a:p>
            <a:r>
              <a:rPr lang="en-US" b="1" u="sng" dirty="0" smtClean="0"/>
              <a:t>Course Name</a:t>
            </a:r>
            <a:r>
              <a:rPr lang="en-US" b="1" dirty="0" smtClean="0"/>
              <a:t>			</a:t>
            </a:r>
            <a:r>
              <a:rPr lang="en-US" b="1" u="sng" dirty="0" smtClean="0"/>
              <a:t>Subject-Wise Marks</a:t>
            </a:r>
            <a:r>
              <a:rPr lang="en-US" b="1" dirty="0" smtClean="0"/>
              <a:t>			</a:t>
            </a:r>
            <a:r>
              <a:rPr lang="en-US" b="1" u="sng" dirty="0" smtClean="0"/>
              <a:t>Total Marks</a:t>
            </a:r>
            <a:endParaRPr lang="en-US" dirty="0" smtClean="0"/>
          </a:p>
          <a:p>
            <a:r>
              <a:rPr lang="en-US" dirty="0" smtClean="0"/>
              <a:t>MATCB 2.1:   </a:t>
            </a:r>
            <a:r>
              <a:rPr lang="en-GB" dirty="0" smtClean="0"/>
              <a:t>History of Mathematics + Operations Research</a:t>
            </a:r>
            <a:r>
              <a:rPr lang="en-US" dirty="0" smtClean="0"/>
              <a:t>			100	</a:t>
            </a:r>
          </a:p>
          <a:p>
            <a:r>
              <a:rPr lang="en-GB" dirty="0" smtClean="0"/>
              <a:t>	 + Linear Algebra + Dynamical Systems</a:t>
            </a:r>
            <a:r>
              <a:rPr lang="en-US" dirty="0" smtClean="0"/>
              <a:t>	(SEE: 20+20+20+20; IA: 5+5+5+5)</a:t>
            </a:r>
          </a:p>
          <a:p>
            <a:r>
              <a:rPr lang="en-US" b="1" u="sng" dirty="0" smtClean="0"/>
              <a:t>MATCB 2.1</a:t>
            </a:r>
            <a:endParaRPr lang="en-US" dirty="0" smtClean="0"/>
          </a:p>
          <a:p>
            <a:r>
              <a:rPr lang="en-US" b="1" dirty="0" smtClean="0"/>
              <a:t>(Detail Syllabus)</a:t>
            </a:r>
            <a:endParaRPr lang="en-US" dirty="0" smtClean="0"/>
          </a:p>
          <a:p>
            <a:r>
              <a:rPr lang="en-US" b="1" dirty="0" smtClean="0"/>
              <a:t>Marks : 100</a:t>
            </a:r>
            <a:endParaRPr lang="en-US" dirty="0" smtClean="0"/>
          </a:p>
          <a:p>
            <a:r>
              <a:rPr lang="en-GB" b="1" dirty="0" smtClean="0"/>
              <a:t>History of </a:t>
            </a:r>
            <a:r>
              <a:rPr lang="en-GB" b="1" dirty="0" err="1" smtClean="0"/>
              <a:t>Mathematics.</a:t>
            </a:r>
            <a:r>
              <a:rPr lang="en-GB" dirty="0" err="1" smtClean="0"/>
              <a:t>Objectives</a:t>
            </a:r>
            <a:r>
              <a:rPr lang="en-GB" b="1" dirty="0" smtClean="0"/>
              <a:t>, </a:t>
            </a:r>
            <a:r>
              <a:rPr lang="en-GB" dirty="0" smtClean="0"/>
              <a:t>Babylonian and Egyptian mathematics, Greek mathematics, Pythagoras, Euclid and the elements of geometry, Archimedes, Apollonius, Development of Trigonometry, Development of Algebra, Development of Analytic Geometry, Development of Calculus, Development of Selected Topics of Modern Mathematics, Modern geometries, Modern algebra, Methods of real analysis.					(20)</a:t>
            </a:r>
            <a:endParaRPr lang="en-US" dirty="0" smtClean="0"/>
          </a:p>
          <a:p>
            <a:r>
              <a:rPr lang="en-GB" dirty="0" smtClean="0"/>
              <a:t> </a:t>
            </a:r>
            <a:endParaRPr lang="en-US" dirty="0" smtClean="0"/>
          </a:p>
          <a:p>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5909310"/>
          </a:xfrm>
          <a:prstGeom prst="rect">
            <a:avLst/>
          </a:prstGeom>
          <a:noFill/>
        </p:spPr>
        <p:txBody>
          <a:bodyPr wrap="square" rtlCol="0">
            <a:spAutoFit/>
          </a:bodyPr>
          <a:lstStyle/>
          <a:p>
            <a:r>
              <a:rPr lang="en-GB" b="1" dirty="0" smtClean="0"/>
              <a:t>Operations </a:t>
            </a:r>
            <a:r>
              <a:rPr lang="en-GB" b="1" dirty="0" err="1" smtClean="0"/>
              <a:t>Research.</a:t>
            </a:r>
            <a:r>
              <a:rPr lang="en-GB" dirty="0" err="1" smtClean="0"/>
              <a:t>Formulation</a:t>
            </a:r>
            <a:r>
              <a:rPr lang="en-GB" dirty="0" smtClean="0"/>
              <a:t> of linear programming </a:t>
            </a:r>
            <a:r>
              <a:rPr lang="en-GB" dirty="0" err="1" smtClean="0"/>
              <a:t>models.Graphical</a:t>
            </a:r>
            <a:r>
              <a:rPr lang="en-GB" dirty="0" smtClean="0"/>
              <a:t> solution</a:t>
            </a:r>
            <a:r>
              <a:rPr lang="en-GB" b="1" dirty="0" smtClean="0"/>
              <a:t>.	</a:t>
            </a:r>
            <a:r>
              <a:rPr lang="en-GB" dirty="0" smtClean="0"/>
              <a:t>(2)</a:t>
            </a:r>
            <a:endParaRPr lang="en-US" dirty="0" smtClean="0"/>
          </a:p>
          <a:p>
            <a:r>
              <a:rPr lang="en-GB" dirty="0" smtClean="0"/>
              <a:t>Basic solution (BS) and Basic Feasible Solution (BFS), Degenerate and non-degenerate BFS, Convex set, convex hull, convex polyhedron, extreme points, hyper </a:t>
            </a:r>
            <a:r>
              <a:rPr lang="en-GB" dirty="0" err="1" smtClean="0"/>
              <a:t>plane.Standard</a:t>
            </a:r>
            <a:r>
              <a:rPr lang="en-GB" dirty="0" smtClean="0"/>
              <a:t> form of </a:t>
            </a:r>
            <a:r>
              <a:rPr lang="en-GB" dirty="0" err="1" smtClean="0"/>
              <a:t>LPP.Simplex</a:t>
            </a:r>
            <a:r>
              <a:rPr lang="en-GB" dirty="0" smtClean="0"/>
              <a:t> </a:t>
            </a:r>
            <a:r>
              <a:rPr lang="en-GB" dirty="0" err="1" smtClean="0"/>
              <a:t>method.Charnes</a:t>
            </a:r>
            <a:r>
              <a:rPr lang="en-GB" dirty="0" smtClean="0"/>
              <a:t>’ Big – M method.				</a:t>
            </a:r>
            <a:r>
              <a:rPr lang="en-GB" dirty="0" smtClean="0"/>
              <a:t>(8)</a:t>
            </a:r>
          </a:p>
          <a:p>
            <a:r>
              <a:rPr lang="en-GB" dirty="0" smtClean="0"/>
              <a:t>Transportation </a:t>
            </a:r>
            <a:r>
              <a:rPr lang="en-GB" dirty="0" smtClean="0"/>
              <a:t>and assignment problems.				</a:t>
            </a:r>
            <a:r>
              <a:rPr lang="en-GB" dirty="0" smtClean="0"/>
              <a:t>(4)</a:t>
            </a:r>
          </a:p>
          <a:p>
            <a:r>
              <a:rPr lang="en-GB" dirty="0" smtClean="0"/>
              <a:t>Components </a:t>
            </a:r>
            <a:r>
              <a:rPr lang="en-GB" dirty="0" smtClean="0"/>
              <a:t>of a network. Shortest Path Method: </a:t>
            </a:r>
            <a:r>
              <a:rPr lang="en-GB" dirty="0" err="1" smtClean="0"/>
              <a:t>Dijkstra’s</a:t>
            </a:r>
            <a:r>
              <a:rPr lang="en-GB" dirty="0" smtClean="0"/>
              <a:t> Algorithm, Floyd’s Algorithm. A brief introduction to PERT and CPM, Components of PERT/CPM Network and precedence relationships, Critical path analysis.					</a:t>
            </a:r>
            <a:r>
              <a:rPr lang="en-GB" dirty="0" smtClean="0"/>
              <a:t>(6)</a:t>
            </a:r>
          </a:p>
          <a:p>
            <a:r>
              <a:rPr lang="en-GB" b="1" dirty="0" smtClean="0"/>
              <a:t>Linear </a:t>
            </a:r>
            <a:r>
              <a:rPr lang="en-GB" b="1" dirty="0" smtClean="0"/>
              <a:t>Algebra.</a:t>
            </a:r>
            <a:r>
              <a:rPr lang="en-GB" dirty="0" smtClean="0"/>
              <a:t> Matrix: definition, order, symmetric and skew symmetric matrices, determinant of a matrix, elementary properties of determinants, inverse of a matrix, normal form of a matrix, rank of a matrix, elementary concept of a vector space, linear dependence and independence of vectors, basis of a vector space, row space, column space, solution of system of  linear equations, </a:t>
            </a:r>
            <a:r>
              <a:rPr lang="en-GB" dirty="0" err="1" smtClean="0"/>
              <a:t>Cramar’s</a:t>
            </a:r>
            <a:r>
              <a:rPr lang="en-GB" dirty="0" smtClean="0"/>
              <a:t> rule, Eigen values and Eigen vectors of matrices, </a:t>
            </a:r>
            <a:r>
              <a:rPr lang="en-GB" dirty="0" err="1" smtClean="0"/>
              <a:t>Cayley</a:t>
            </a:r>
            <a:r>
              <a:rPr lang="en-GB" dirty="0" smtClean="0"/>
              <a:t> Hamilton Theorem, </a:t>
            </a:r>
            <a:r>
              <a:rPr lang="en-GB" dirty="0" err="1" smtClean="0"/>
              <a:t>Diagonalization</a:t>
            </a:r>
            <a:r>
              <a:rPr lang="en-GB" dirty="0" smtClean="0"/>
              <a:t> of matrices.	(20)</a:t>
            </a:r>
            <a:endParaRPr lang="en-US" dirty="0" smtClean="0"/>
          </a:p>
          <a:p>
            <a:r>
              <a:rPr lang="en-GB" b="1" dirty="0" smtClean="0"/>
              <a:t>Dynamical Systems.</a:t>
            </a:r>
            <a:endParaRPr lang="en-US" dirty="0" smtClean="0"/>
          </a:p>
          <a:p>
            <a:r>
              <a:rPr lang="en-GB" b="1" dirty="0" smtClean="0"/>
              <a:t>Linearization of dynamical systems:</a:t>
            </a:r>
            <a:r>
              <a:rPr lang="en-GB" dirty="0" smtClean="0"/>
              <a:t> Two, three and higher dimension. Population </a:t>
            </a:r>
            <a:r>
              <a:rPr lang="en-GB" dirty="0" err="1" smtClean="0"/>
              <a:t>growth.Lotka-Volterra</a:t>
            </a:r>
            <a:r>
              <a:rPr lang="en-GB" dirty="0" smtClean="0"/>
              <a:t> system.							</a:t>
            </a:r>
            <a:r>
              <a:rPr lang="en-GB" dirty="0" smtClean="0"/>
              <a:t>(</a:t>
            </a:r>
            <a:r>
              <a:rPr lang="en-GB" dirty="0" smtClean="0"/>
              <a:t>5)</a:t>
            </a:r>
            <a:endParaRPr lang="en-US" dirty="0" smtClean="0"/>
          </a:p>
          <a:p>
            <a:r>
              <a:rPr lang="en-GB" b="1" dirty="0" smtClean="0"/>
              <a:t>Stability:</a:t>
            </a:r>
            <a:r>
              <a:rPr lang="en-GB" dirty="0" smtClean="0"/>
              <a:t> Asymptotic stability (Hartman’s theorem), Global stability (</a:t>
            </a:r>
            <a:r>
              <a:rPr lang="en-GB" dirty="0" err="1" smtClean="0"/>
              <a:t>Liapunov’s</a:t>
            </a:r>
            <a:r>
              <a:rPr lang="en-GB" dirty="0" smtClean="0"/>
              <a:t> second method). Limit set, attractors, periodic orbits, limit cycles. </a:t>
            </a:r>
            <a:r>
              <a:rPr lang="en-GB" dirty="0" err="1" smtClean="0"/>
              <a:t>Bendixon</a:t>
            </a:r>
            <a:r>
              <a:rPr lang="en-GB" dirty="0" smtClean="0"/>
              <a:t> criterion, </a:t>
            </a:r>
            <a:r>
              <a:rPr lang="en-GB" dirty="0" err="1" smtClean="0"/>
              <a:t>Dulac</a:t>
            </a:r>
            <a:r>
              <a:rPr lang="en-GB" dirty="0" smtClean="0"/>
              <a:t> criterion, Poincare-</a:t>
            </a:r>
            <a:r>
              <a:rPr lang="en-GB" dirty="0" err="1" smtClean="0"/>
              <a:t>Bendixon</a:t>
            </a:r>
            <a:r>
              <a:rPr lang="en-GB" dirty="0" smtClean="0"/>
              <a:t> </a:t>
            </a:r>
            <a:r>
              <a:rPr lang="en-GB" dirty="0" err="1" smtClean="0"/>
              <a:t>Theorem.Floquet’s</a:t>
            </a:r>
            <a:r>
              <a:rPr lang="en-GB" dirty="0" smtClean="0"/>
              <a:t> theorem.						(10) </a:t>
            </a:r>
            <a:endParaRPr lang="en-US" dirty="0" smtClean="0"/>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0"/>
            <a:ext cx="8229600" cy="1143000"/>
          </a:xfrm>
        </p:spPr>
        <p:txBody>
          <a:bodyPr>
            <a:noAutofit/>
          </a:bodyPr>
          <a:lstStyle/>
          <a:p>
            <a:r>
              <a:rPr lang="en-US" sz="2400" b="1" dirty="0" smtClean="0"/>
              <a:t>2</a:t>
            </a:r>
            <a:r>
              <a:rPr lang="en-US" sz="2400" b="1" baseline="30000" dirty="0" smtClean="0"/>
              <a:t>nd</a:t>
            </a:r>
            <a:r>
              <a:rPr lang="en-US" sz="2400" b="1" dirty="0" smtClean="0"/>
              <a:t> Semester Programme in Physiology</a:t>
            </a:r>
            <a:r>
              <a:rPr lang="en-US" sz="2400" dirty="0" smtClean="0"/>
              <a:t/>
            </a:r>
            <a:br>
              <a:rPr lang="en-US" sz="2400" dirty="0" smtClean="0"/>
            </a:br>
            <a:r>
              <a:rPr lang="en-US" sz="2400" b="1" dirty="0" smtClean="0"/>
              <a:t>January to June (Even semester)</a:t>
            </a:r>
            <a:r>
              <a:rPr lang="en-US" sz="2400" dirty="0" smtClean="0"/>
              <a:t/>
            </a:r>
            <a:br>
              <a:rPr lang="en-US" sz="2400" dirty="0" smtClean="0"/>
            </a:br>
            <a:r>
              <a:rPr lang="en-US" sz="2400" b="1" dirty="0" smtClean="0"/>
              <a:t>Detail of courses and components</a:t>
            </a:r>
            <a:r>
              <a:rPr lang="en-US" sz="2400" dirty="0" smtClean="0"/>
              <a:t/>
            </a:r>
            <a:br>
              <a:rPr lang="en-US" sz="2400" dirty="0" smtClean="0"/>
            </a:br>
            <a:r>
              <a:rPr lang="en-US" sz="2400" b="1" dirty="0" smtClean="0"/>
              <a:t>400 Marks</a:t>
            </a:r>
            <a:r>
              <a:rPr lang="en-US" sz="2400" dirty="0" smtClean="0"/>
              <a:t/>
            </a:r>
            <a:br>
              <a:rPr lang="en-US" sz="2400" dirty="0" smtClean="0"/>
            </a:br>
            <a:r>
              <a:rPr lang="en-US" sz="2400" b="1" dirty="0" smtClean="0"/>
              <a:t>16 credits</a:t>
            </a:r>
            <a:r>
              <a:rPr lang="en-US" sz="2400" dirty="0" smtClean="0"/>
              <a:t/>
            </a:r>
            <a:br>
              <a:rPr lang="en-US" sz="2400" dirty="0" smtClean="0"/>
            </a:br>
            <a:r>
              <a:rPr lang="en-US" sz="2400" b="1" dirty="0" smtClean="0"/>
              <a:t>------------------------------------------------------</a:t>
            </a:r>
            <a:r>
              <a:rPr lang="en-US" sz="2400" dirty="0" smtClean="0"/>
              <a:t/>
            </a:r>
            <a:br>
              <a:rPr lang="en-US" sz="2400" dirty="0" smtClean="0"/>
            </a:br>
            <a:r>
              <a:rPr lang="en-US" sz="2400" b="1" dirty="0" smtClean="0"/>
              <a:t>Course-201 (100 Marks: Credit = 4)</a:t>
            </a:r>
            <a:r>
              <a:rPr lang="en-US" sz="2400" dirty="0" smtClean="0"/>
              <a:t/>
            </a:r>
            <a:br>
              <a:rPr lang="en-US" sz="2400" dirty="0" smtClean="0"/>
            </a:br>
            <a:r>
              <a:rPr lang="en-US" sz="2400" b="1" dirty="0" smtClean="0"/>
              <a:t>(Open Elective) </a:t>
            </a:r>
            <a:r>
              <a:rPr lang="en-US" sz="2400" dirty="0" smtClean="0"/>
              <a:t/>
            </a:r>
            <a:br>
              <a:rPr lang="en-US" sz="2400" dirty="0" smtClean="0"/>
            </a:br>
            <a:r>
              <a:rPr lang="en-US" sz="2400" b="1" dirty="0" smtClean="0"/>
              <a:t>Lectures = 60 </a:t>
            </a:r>
            <a:r>
              <a:rPr lang="en-US" sz="2400" dirty="0" smtClean="0"/>
              <a:t/>
            </a:r>
            <a:br>
              <a:rPr lang="en-US" sz="2400" dirty="0" smtClean="0"/>
            </a:br>
            <a:r>
              <a:rPr lang="en-US" sz="2400" b="1" dirty="0" smtClean="0"/>
              <a:t>For Inter Departmental students</a:t>
            </a:r>
            <a:r>
              <a:rPr lang="en-US" sz="2400" dirty="0" smtClean="0"/>
              <a:t/>
            </a:r>
            <a:br>
              <a:rPr lang="en-US" sz="2400" dirty="0" smtClean="0"/>
            </a:br>
            <a:endParaRPr lang="en-US" sz="24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7017306"/>
          </a:xfrm>
          <a:prstGeom prst="rect">
            <a:avLst/>
          </a:prstGeom>
          <a:noFill/>
        </p:spPr>
        <p:txBody>
          <a:bodyPr wrap="square" rtlCol="0">
            <a:spAutoFit/>
          </a:bodyPr>
          <a:lstStyle/>
          <a:p>
            <a:r>
              <a:rPr lang="en-GB" b="1" dirty="0" smtClean="0"/>
              <a:t>Stability and </a:t>
            </a:r>
            <a:r>
              <a:rPr lang="en-GB" b="1" dirty="0" err="1" smtClean="0"/>
              <a:t>bifurcation:</a:t>
            </a:r>
            <a:r>
              <a:rPr lang="en-GB" dirty="0" err="1" smtClean="0"/>
              <a:t>Routh</a:t>
            </a:r>
            <a:r>
              <a:rPr lang="en-GB" dirty="0" smtClean="0"/>
              <a:t>-Hurwitz criterion for nonlinear systems. Saddle-Node, </a:t>
            </a:r>
            <a:r>
              <a:rPr lang="en-GB" dirty="0" err="1" smtClean="0"/>
              <a:t>transcritical</a:t>
            </a:r>
            <a:r>
              <a:rPr lang="en-GB" dirty="0" smtClean="0"/>
              <a:t> and pitchfork </a:t>
            </a:r>
            <a:r>
              <a:rPr lang="en-GB" dirty="0" err="1" smtClean="0"/>
              <a:t>bifurcations.Hopf</a:t>
            </a:r>
            <a:r>
              <a:rPr lang="en-GB" dirty="0" smtClean="0"/>
              <a:t>- bifurcation.				</a:t>
            </a:r>
            <a:r>
              <a:rPr lang="en-GB" dirty="0" smtClean="0"/>
              <a:t>(</a:t>
            </a:r>
            <a:r>
              <a:rPr lang="en-GB" dirty="0" smtClean="0"/>
              <a:t>5) </a:t>
            </a:r>
            <a:endParaRPr lang="en-US" dirty="0" smtClean="0"/>
          </a:p>
          <a:p>
            <a:r>
              <a:rPr lang="en-GB" dirty="0" smtClean="0"/>
              <a:t> </a:t>
            </a:r>
            <a:r>
              <a:rPr lang="en-GB" b="1" dirty="0" smtClean="0"/>
              <a:t>References</a:t>
            </a:r>
            <a:r>
              <a:rPr lang="en-GB" b="1" dirty="0" smtClean="0"/>
              <a:t>:</a:t>
            </a:r>
            <a:endParaRPr lang="en-US" dirty="0" smtClean="0"/>
          </a:p>
          <a:p>
            <a:pPr lvl="0"/>
            <a:r>
              <a:rPr lang="en-GB" dirty="0" smtClean="0"/>
              <a:t>D.M. Burton, The History of Mathematics, </a:t>
            </a:r>
            <a:r>
              <a:rPr lang="en-GB" dirty="0" err="1" smtClean="0"/>
              <a:t>Allyn</a:t>
            </a:r>
            <a:r>
              <a:rPr lang="en-GB" dirty="0" smtClean="0"/>
              <a:t> and Bacon, 5th edition </a:t>
            </a:r>
            <a:endParaRPr lang="en-US" dirty="0" smtClean="0"/>
          </a:p>
          <a:p>
            <a:pPr lvl="0"/>
            <a:r>
              <a:rPr lang="en-GB" dirty="0" smtClean="0"/>
              <a:t>Carl B. Boyer and  </a:t>
            </a:r>
            <a:r>
              <a:rPr lang="en-GB" dirty="0" err="1" smtClean="0"/>
              <a:t>Uta</a:t>
            </a:r>
            <a:r>
              <a:rPr lang="en-GB" dirty="0" smtClean="0"/>
              <a:t> C. </a:t>
            </a:r>
            <a:r>
              <a:rPr lang="en-GB" dirty="0" err="1" smtClean="0"/>
              <a:t>Merzbach</a:t>
            </a:r>
            <a:r>
              <a:rPr lang="en-GB" dirty="0" smtClean="0"/>
              <a:t>, A History of Mathematics  3</a:t>
            </a:r>
            <a:r>
              <a:rPr lang="en-GB" baseline="30000" dirty="0" smtClean="0"/>
              <a:t>rd</a:t>
            </a:r>
            <a:r>
              <a:rPr lang="en-GB" dirty="0" smtClean="0"/>
              <a:t> Edition .</a:t>
            </a:r>
            <a:endParaRPr lang="en-US" dirty="0" smtClean="0"/>
          </a:p>
          <a:p>
            <a:pPr lvl="0"/>
            <a:r>
              <a:rPr lang="en-GB" dirty="0" err="1" smtClean="0"/>
              <a:t>Florian</a:t>
            </a:r>
            <a:r>
              <a:rPr lang="en-GB" dirty="0" smtClean="0"/>
              <a:t> </a:t>
            </a:r>
            <a:r>
              <a:rPr lang="en-GB" dirty="0" err="1" smtClean="0"/>
              <a:t>Cajori</a:t>
            </a:r>
            <a:r>
              <a:rPr lang="en-GB" dirty="0" smtClean="0"/>
              <a:t> , A History of Mathematics (Paperback).</a:t>
            </a:r>
            <a:endParaRPr lang="en-US" dirty="0" smtClean="0"/>
          </a:p>
          <a:p>
            <a:pPr lvl="0"/>
            <a:r>
              <a:rPr lang="en-GB" dirty="0" smtClean="0"/>
              <a:t>J.H. Eves, An Introduction to the History of Mathematics, Saunders, 1990.</a:t>
            </a:r>
            <a:endParaRPr lang="en-US" dirty="0" smtClean="0"/>
          </a:p>
          <a:p>
            <a:pPr lvl="0"/>
            <a:r>
              <a:rPr lang="en-GB" dirty="0" smtClean="0"/>
              <a:t>Clifford A. </a:t>
            </a:r>
            <a:r>
              <a:rPr lang="en-GB" dirty="0" err="1" smtClean="0"/>
              <a:t>Pickover</a:t>
            </a:r>
            <a:r>
              <a:rPr lang="en-GB" dirty="0" smtClean="0"/>
              <a:t> , The Math Book: From Pythagoras to the 57th Dimension, 250 Milestones in the  History of Mathematics (Sterling Milestones)Paperback  –February 7, 2012.</a:t>
            </a:r>
            <a:endParaRPr lang="en-US" dirty="0" smtClean="0"/>
          </a:p>
          <a:p>
            <a:pPr lvl="0"/>
            <a:r>
              <a:rPr lang="en-GB" dirty="0" smtClean="0"/>
              <a:t>Jacqueline </a:t>
            </a:r>
            <a:r>
              <a:rPr lang="en-GB" dirty="0" err="1" smtClean="0"/>
              <a:t>Stedall</a:t>
            </a:r>
            <a:r>
              <a:rPr lang="en-GB" dirty="0" smtClean="0"/>
              <a:t>, The History of Mathematics: A Very Short Introduction 1</a:t>
            </a:r>
            <a:r>
              <a:rPr lang="en-GB" baseline="30000" dirty="0" smtClean="0"/>
              <a:t>st</a:t>
            </a:r>
            <a:r>
              <a:rPr lang="en-GB" dirty="0" smtClean="0"/>
              <a:t> Edition.</a:t>
            </a:r>
            <a:endParaRPr lang="en-US" dirty="0" smtClean="0"/>
          </a:p>
          <a:p>
            <a:pPr lvl="0"/>
            <a:r>
              <a:rPr lang="en-GB" dirty="0" smtClean="0"/>
              <a:t>Dirk J. </a:t>
            </a:r>
            <a:r>
              <a:rPr lang="en-GB" dirty="0" err="1" smtClean="0"/>
              <a:t>Struik</a:t>
            </a:r>
            <a:r>
              <a:rPr lang="en-GB" dirty="0" smtClean="0"/>
              <a:t> , A Concise History of Mathematics: Fourth Revised Edition (Dover Books on Mathematics)  4th Edition.</a:t>
            </a:r>
            <a:endParaRPr lang="en-US" dirty="0" smtClean="0"/>
          </a:p>
          <a:p>
            <a:pPr lvl="0"/>
            <a:r>
              <a:rPr lang="en-GB" dirty="0" smtClean="0"/>
              <a:t>H.A. </a:t>
            </a:r>
            <a:r>
              <a:rPr lang="en-GB" dirty="0" err="1" smtClean="0"/>
              <a:t>Taha</a:t>
            </a:r>
            <a:r>
              <a:rPr lang="en-GB" dirty="0" smtClean="0"/>
              <a:t>, Operations Research</a:t>
            </a:r>
            <a:endParaRPr lang="en-US" dirty="0" smtClean="0"/>
          </a:p>
          <a:p>
            <a:pPr lvl="0"/>
            <a:r>
              <a:rPr lang="en-GB" dirty="0" smtClean="0"/>
              <a:t>J.G. </a:t>
            </a:r>
            <a:r>
              <a:rPr lang="en-GB" dirty="0" err="1" smtClean="0"/>
              <a:t>Chakraborty</a:t>
            </a:r>
            <a:r>
              <a:rPr lang="en-GB" dirty="0" smtClean="0"/>
              <a:t> and P.R. </a:t>
            </a:r>
            <a:r>
              <a:rPr lang="en-GB" dirty="0" err="1" smtClean="0"/>
              <a:t>Ghosh</a:t>
            </a:r>
            <a:r>
              <a:rPr lang="en-GB" dirty="0" smtClean="0"/>
              <a:t>. Linear Programming and Game Theory</a:t>
            </a:r>
            <a:endParaRPr lang="en-US" dirty="0" smtClean="0"/>
          </a:p>
          <a:p>
            <a:pPr lvl="0"/>
            <a:r>
              <a:rPr lang="en-GB" dirty="0" smtClean="0"/>
              <a:t>P.K. Gupta and D.S. </a:t>
            </a:r>
            <a:r>
              <a:rPr lang="en-GB" dirty="0" err="1" smtClean="0"/>
              <a:t>Hira</a:t>
            </a:r>
            <a:r>
              <a:rPr lang="en-GB" dirty="0" smtClean="0"/>
              <a:t>, Operations Research</a:t>
            </a:r>
            <a:endParaRPr lang="en-US" dirty="0" smtClean="0"/>
          </a:p>
          <a:p>
            <a:pPr lvl="0"/>
            <a:r>
              <a:rPr lang="en-GB" dirty="0" smtClean="0"/>
              <a:t>I. N. </a:t>
            </a:r>
            <a:r>
              <a:rPr lang="en-GB" dirty="0" err="1" smtClean="0"/>
              <a:t>Herstein</a:t>
            </a:r>
            <a:r>
              <a:rPr lang="en-GB" dirty="0" smtClean="0"/>
              <a:t>: Topics in Algebra.</a:t>
            </a:r>
            <a:endParaRPr lang="en-US" dirty="0" smtClean="0"/>
          </a:p>
          <a:p>
            <a:pPr lvl="0"/>
            <a:r>
              <a:rPr lang="en-GB" dirty="0" smtClean="0"/>
              <a:t>K. Hoffman and R. </a:t>
            </a:r>
            <a:r>
              <a:rPr lang="en-GB" dirty="0" err="1" smtClean="0"/>
              <a:t>Kunze</a:t>
            </a:r>
            <a:r>
              <a:rPr lang="en-GB" dirty="0" smtClean="0"/>
              <a:t>: Linear Algebra.</a:t>
            </a:r>
            <a:endParaRPr lang="en-US" dirty="0" smtClean="0"/>
          </a:p>
          <a:p>
            <a:pPr lvl="0"/>
            <a:r>
              <a:rPr lang="en-GB" dirty="0" smtClean="0"/>
              <a:t>B.C. </a:t>
            </a:r>
            <a:r>
              <a:rPr lang="en-GB" dirty="0" err="1" smtClean="0"/>
              <a:t>Chatterjee</a:t>
            </a:r>
            <a:r>
              <a:rPr lang="en-GB" dirty="0" smtClean="0"/>
              <a:t>: Linear Algebra.</a:t>
            </a:r>
            <a:endParaRPr lang="en-US" dirty="0" smtClean="0"/>
          </a:p>
          <a:p>
            <a:pPr lvl="0"/>
            <a:r>
              <a:rPr lang="en-GB" dirty="0" smtClean="0"/>
              <a:t>D. W. Jordan and P. Smith (1998): Nonlinear Ordinary Equations- An Introduction to Dynamical Systems (Third Edition), Oxford Univ. Press. </a:t>
            </a:r>
            <a:endParaRPr lang="en-US" dirty="0" smtClean="0"/>
          </a:p>
          <a:p>
            <a:pPr lvl="0"/>
            <a:r>
              <a:rPr lang="en-GB" dirty="0" smtClean="0"/>
              <a:t>L. </a:t>
            </a:r>
            <a:r>
              <a:rPr lang="en-GB" dirty="0" err="1" smtClean="0"/>
              <a:t>Perko</a:t>
            </a:r>
            <a:r>
              <a:rPr lang="en-GB" dirty="0" smtClean="0"/>
              <a:t> (1991): Differential Equations and Dynamical Systems, Springer </a:t>
            </a:r>
            <a:r>
              <a:rPr lang="en-GB" dirty="0" err="1" smtClean="0"/>
              <a:t>Verlag</a:t>
            </a:r>
            <a:r>
              <a:rPr lang="en-GB" dirty="0" smtClean="0"/>
              <a:t>. </a:t>
            </a:r>
            <a:endParaRPr lang="en-US" dirty="0" smtClean="0"/>
          </a:p>
          <a:p>
            <a:pPr lvl="0"/>
            <a:r>
              <a:rPr lang="en-GB" dirty="0" smtClean="0"/>
              <a:t>F. </a:t>
            </a:r>
            <a:r>
              <a:rPr lang="en-GB" dirty="0" err="1" smtClean="0"/>
              <a:t>Verhulust</a:t>
            </a:r>
            <a:r>
              <a:rPr lang="en-GB" dirty="0" smtClean="0"/>
              <a:t> (1996): Nonlinear Differential Equations and Dynamical Systems, Springer.</a:t>
            </a:r>
            <a:endParaRPr lang="en-US" dirty="0" smtClean="0"/>
          </a:p>
          <a:p>
            <a:pPr lvl="0"/>
            <a:r>
              <a:rPr lang="en-GB" dirty="0" smtClean="0"/>
              <a:t>V. I. Arnold : Dynamical Systems V-Bifurcation Theory and </a:t>
            </a:r>
            <a:r>
              <a:rPr lang="en-GB" dirty="0" err="1" smtClean="0"/>
              <a:t>Catastrophy</a:t>
            </a:r>
            <a:r>
              <a:rPr lang="en-GB" dirty="0" smtClean="0"/>
              <a:t> Theory. </a:t>
            </a:r>
            <a:endParaRPr lang="en-US" dirty="0" smtClean="0"/>
          </a:p>
          <a:p>
            <a:pPr lvl="0"/>
            <a:r>
              <a:rPr lang="en-GB" dirty="0" smtClean="0"/>
              <a:t>Mark </a:t>
            </a:r>
            <a:r>
              <a:rPr lang="en-GB" dirty="0" err="1" smtClean="0"/>
              <a:t>Kot</a:t>
            </a:r>
            <a:r>
              <a:rPr lang="en-GB" dirty="0" smtClean="0"/>
              <a:t> (2001): Elements of Mathematical Ecology, Cambridge Univ. Press.</a:t>
            </a:r>
            <a:endParaRPr lang="en-US" dirty="0" smtClean="0"/>
          </a:p>
          <a:p>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762000" y="228600"/>
            <a:ext cx="7620000" cy="4524315"/>
          </a:xfrm>
          <a:prstGeom prst="rect">
            <a:avLst/>
          </a:prstGeom>
          <a:noFill/>
        </p:spPr>
        <p:txBody>
          <a:bodyPr wrap="square" rtlCol="0">
            <a:spAutoFit/>
          </a:bodyPr>
          <a:lstStyle/>
          <a:p>
            <a:pPr algn="ctr"/>
            <a:r>
              <a:rPr lang="en-US" b="1" dirty="0" smtClean="0"/>
              <a:t>DEPARTMENT OF</a:t>
            </a:r>
            <a:endParaRPr lang="en-US" dirty="0" smtClean="0"/>
          </a:p>
          <a:p>
            <a:pPr algn="ctr"/>
            <a:r>
              <a:rPr lang="en-US" b="1" dirty="0" smtClean="0"/>
              <a:t>ENVIRONMENTAL SCIENCE</a:t>
            </a:r>
            <a:endParaRPr lang="en-US" dirty="0" smtClean="0"/>
          </a:p>
          <a:p>
            <a:pPr algn="ctr"/>
            <a:r>
              <a:rPr lang="en-US" dirty="0" smtClean="0"/>
              <a:t> </a:t>
            </a:r>
          </a:p>
          <a:p>
            <a:pPr algn="ctr"/>
            <a:r>
              <a:rPr lang="en-US" dirty="0" err="1" smtClean="0"/>
              <a:t>UniversityofKalyani</a:t>
            </a:r>
            <a:r>
              <a:rPr lang="en-US" dirty="0" smtClean="0"/>
              <a:t>  </a:t>
            </a:r>
          </a:p>
          <a:p>
            <a:pPr algn="ctr"/>
            <a:r>
              <a:rPr lang="en-US" dirty="0" smtClean="0"/>
              <a:t> </a:t>
            </a:r>
          </a:p>
          <a:p>
            <a:pPr algn="ctr"/>
            <a:r>
              <a:rPr lang="en-US" dirty="0" smtClean="0"/>
              <a:t> </a:t>
            </a:r>
          </a:p>
          <a:p>
            <a:pPr algn="ctr"/>
            <a:r>
              <a:rPr lang="en-US" dirty="0" smtClean="0"/>
              <a:t> </a:t>
            </a:r>
          </a:p>
          <a:p>
            <a:pPr algn="ctr"/>
            <a:r>
              <a:rPr lang="en-US" dirty="0" smtClean="0"/>
              <a:t> </a:t>
            </a:r>
          </a:p>
          <a:p>
            <a:pPr algn="ctr"/>
            <a:r>
              <a:rPr lang="en-US" dirty="0" smtClean="0"/>
              <a:t> </a:t>
            </a:r>
          </a:p>
          <a:p>
            <a:pPr algn="ctr"/>
            <a:r>
              <a:rPr lang="en-US" b="1" dirty="0" smtClean="0"/>
              <a:t>SYLLABUS</a:t>
            </a:r>
            <a:endParaRPr lang="en-US" dirty="0" smtClean="0"/>
          </a:p>
          <a:p>
            <a:pPr algn="ctr"/>
            <a:r>
              <a:rPr lang="en-US" b="1" dirty="0" smtClean="0"/>
              <a:t>FOR</a:t>
            </a:r>
            <a:endParaRPr lang="en-US" dirty="0" smtClean="0"/>
          </a:p>
          <a:p>
            <a:pPr algn="ctr"/>
            <a:r>
              <a:rPr lang="en-US" b="1" dirty="0" err="1" smtClean="0"/>
              <a:t>PROPOSEDSEMESTERSYSTEMOFM.Sc.COURSE</a:t>
            </a:r>
            <a:r>
              <a:rPr lang="en-US" b="1" dirty="0" smtClean="0"/>
              <a:t> IN</a:t>
            </a:r>
            <a:endParaRPr lang="en-US" dirty="0" smtClean="0"/>
          </a:p>
          <a:p>
            <a:pPr algn="ctr"/>
            <a:r>
              <a:rPr lang="en-US" b="1" dirty="0" smtClean="0"/>
              <a:t>ENVIRONMENTALSCIENCE FROMTHESESSION2017-2018</a:t>
            </a:r>
            <a:endParaRPr lang="en-US" dirty="0" smtClean="0"/>
          </a:p>
          <a:p>
            <a:pPr algn="ctr"/>
            <a:r>
              <a:rPr lang="en-US" dirty="0" smtClean="0"/>
              <a:t> </a:t>
            </a:r>
          </a:p>
          <a:p>
            <a:pPr algn="ctr"/>
            <a:r>
              <a:rPr lang="en-US" dirty="0" smtClean="0"/>
              <a:t> </a:t>
            </a:r>
          </a:p>
          <a:p>
            <a:pPr algn="ctr"/>
            <a:endParaRPr 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8125301"/>
          </a:xfrm>
          <a:prstGeom prst="rect">
            <a:avLst/>
          </a:prstGeom>
          <a:noFill/>
        </p:spPr>
        <p:txBody>
          <a:bodyPr wrap="square" rtlCol="0">
            <a:spAutoFit/>
          </a:bodyPr>
          <a:lstStyle/>
          <a:p>
            <a:r>
              <a:rPr lang="en-US" b="1" dirty="0" smtClean="0"/>
              <a:t>SEMESTER–II</a:t>
            </a:r>
            <a:endParaRPr lang="en-US" dirty="0" smtClean="0"/>
          </a:p>
          <a:p>
            <a:r>
              <a:rPr lang="en-US" b="1" dirty="0" smtClean="0"/>
              <a:t> </a:t>
            </a:r>
            <a:endParaRPr lang="en-US" dirty="0" smtClean="0"/>
          </a:p>
          <a:p>
            <a:r>
              <a:rPr lang="en-US" b="1" dirty="0" smtClean="0"/>
              <a:t>Paper V: CBCS </a:t>
            </a:r>
            <a:endParaRPr lang="en-US" dirty="0" smtClean="0"/>
          </a:p>
          <a:p>
            <a:r>
              <a:rPr lang="en-US" b="1" dirty="0" smtClean="0"/>
              <a:t> </a:t>
            </a:r>
            <a:endParaRPr lang="en-US" dirty="0" smtClean="0"/>
          </a:p>
          <a:p>
            <a:r>
              <a:rPr lang="en-US" b="1" dirty="0" smtClean="0"/>
              <a:t>Course 201</a:t>
            </a:r>
            <a:endParaRPr lang="en-US" dirty="0" smtClean="0"/>
          </a:p>
          <a:p>
            <a:r>
              <a:rPr lang="en-US" b="1" dirty="0" smtClean="0"/>
              <a:t> </a:t>
            </a:r>
            <a:endParaRPr lang="en-US" dirty="0" smtClean="0"/>
          </a:p>
          <a:p>
            <a:r>
              <a:rPr lang="en-US" b="1" dirty="0" smtClean="0"/>
              <a:t>ENVIRONMENTAL RESOURCES</a:t>
            </a:r>
            <a:endParaRPr lang="en-US" dirty="0" smtClean="0"/>
          </a:p>
          <a:p>
            <a:r>
              <a:rPr lang="en-US" b="1" dirty="0" smtClean="0"/>
              <a:t> </a:t>
            </a:r>
            <a:endParaRPr lang="en-US" dirty="0" smtClean="0"/>
          </a:p>
          <a:p>
            <a:r>
              <a:rPr lang="en-US" b="1" dirty="0" smtClean="0"/>
              <a:t>Totalno.oflectures:15		</a:t>
            </a:r>
            <a:r>
              <a:rPr lang="en-US" b="1" dirty="0" err="1" smtClean="0"/>
              <a:t>FullMarks</a:t>
            </a:r>
            <a:r>
              <a:rPr lang="en-US" b="1" dirty="0" smtClean="0"/>
              <a:t>– (5+20)</a:t>
            </a:r>
            <a:endParaRPr lang="en-US" dirty="0" smtClean="0"/>
          </a:p>
          <a:p>
            <a:r>
              <a:rPr lang="en-US" b="1" dirty="0" smtClean="0"/>
              <a:t> </a:t>
            </a:r>
            <a:endParaRPr lang="en-US" dirty="0" smtClean="0"/>
          </a:p>
          <a:p>
            <a:r>
              <a:rPr lang="en-US" dirty="0" smtClean="0"/>
              <a:t>Resources: Renewable &amp; non-renewable, Resource consumption, Sustainable Development, Resource management and conservation.</a:t>
            </a:r>
          </a:p>
          <a:p>
            <a:r>
              <a:rPr lang="en-US" dirty="0" smtClean="0"/>
              <a:t>Forest resources: Use and over exploitation, Mining, dams and their effects on forests and tribal people. Deforestation and </a:t>
            </a:r>
            <a:r>
              <a:rPr lang="en-US" dirty="0" err="1" smtClean="0"/>
              <a:t>afforestation</a:t>
            </a:r>
            <a:r>
              <a:rPr lang="en-US" dirty="0" smtClean="0"/>
              <a:t> - Case studies.</a:t>
            </a:r>
          </a:p>
          <a:p>
            <a:r>
              <a:rPr lang="en-US" dirty="0" smtClean="0"/>
              <a:t>Surface water, Ground water, Water conservation, Watershed management: Problems and concern, Rain water harvesting. </a:t>
            </a:r>
          </a:p>
          <a:p>
            <a:r>
              <a:rPr lang="en-US" dirty="0" smtClean="0"/>
              <a:t>Land resources: land degradation, man induced landslides, soil erosion and desertification.</a:t>
            </a:r>
          </a:p>
          <a:p>
            <a:r>
              <a:rPr lang="en-US" dirty="0" smtClean="0"/>
              <a:t>Wet land conservation and Wasteland management.</a:t>
            </a:r>
          </a:p>
          <a:p>
            <a:r>
              <a:rPr lang="en-US" dirty="0" smtClean="0"/>
              <a:t>Biodiversity- Endemic species, Biodiversity Hot-spot, Threats to biodiversity, Conservation of biodiversity. </a:t>
            </a:r>
          </a:p>
          <a:p>
            <a:r>
              <a:rPr lang="en-US" dirty="0" smtClean="0"/>
              <a:t>Renewable and non-renewable energy sources and energy management.</a:t>
            </a:r>
          </a:p>
          <a:p>
            <a:r>
              <a:rPr lang="en-US" dirty="0" smtClean="0"/>
              <a:t> </a:t>
            </a:r>
            <a:r>
              <a:rPr lang="en-US" b="1" dirty="0" smtClean="0"/>
              <a:t>References</a:t>
            </a:r>
            <a:r>
              <a:rPr lang="en-US" b="1" dirty="0" smtClean="0"/>
              <a:t>:</a:t>
            </a:r>
            <a:endParaRPr lang="en-US" dirty="0" smtClean="0"/>
          </a:p>
          <a:p>
            <a:r>
              <a:rPr lang="en-US" dirty="0" smtClean="0"/>
              <a:t>1. Reading in resource management and conservation – I. </a:t>
            </a:r>
            <a:r>
              <a:rPr lang="en-US" dirty="0" err="1" smtClean="0"/>
              <a:t>burton</a:t>
            </a:r>
            <a:r>
              <a:rPr lang="en-US" dirty="0" smtClean="0"/>
              <a:t> and K. W. </a:t>
            </a:r>
            <a:r>
              <a:rPr lang="en-US" dirty="0" err="1" smtClean="0"/>
              <a:t>Kates</a:t>
            </a:r>
            <a:r>
              <a:rPr lang="en-US" dirty="0" smtClean="0"/>
              <a:t>, 1985, Chicago, University of Chicago Press.</a:t>
            </a:r>
          </a:p>
          <a:p>
            <a:r>
              <a:rPr lang="en-US" dirty="0" smtClean="0"/>
              <a:t> </a:t>
            </a:r>
            <a:r>
              <a:rPr lang="en-US" dirty="0" smtClean="0"/>
              <a:t>2</a:t>
            </a:r>
            <a:r>
              <a:rPr lang="en-US" dirty="0" smtClean="0"/>
              <a:t>. Groundwater – Herman Bower.</a:t>
            </a:r>
          </a:p>
          <a:p>
            <a:r>
              <a:rPr lang="en-US" dirty="0" smtClean="0"/>
              <a:t> </a:t>
            </a:r>
          </a:p>
          <a:p>
            <a:r>
              <a:rPr lang="en-US" dirty="0" smtClean="0"/>
              <a:t> </a:t>
            </a:r>
          </a:p>
          <a:p>
            <a:endParaRPr lang="en-US" dirty="0" smtClean="0"/>
          </a:p>
          <a:p>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0"/>
            <a:ext cx="9144000" cy="6463308"/>
          </a:xfrm>
          <a:prstGeom prst="rect">
            <a:avLst/>
          </a:prstGeom>
          <a:noFill/>
        </p:spPr>
        <p:txBody>
          <a:bodyPr wrap="square" rtlCol="0">
            <a:spAutoFit/>
          </a:bodyPr>
          <a:lstStyle/>
          <a:p>
            <a:r>
              <a:rPr lang="en-US" b="1" dirty="0" smtClean="0"/>
              <a:t>Course 202</a:t>
            </a:r>
            <a:endParaRPr lang="en-US" dirty="0" smtClean="0"/>
          </a:p>
          <a:p>
            <a:r>
              <a:rPr lang="en-US" b="1" dirty="0" smtClean="0"/>
              <a:t> </a:t>
            </a:r>
            <a:endParaRPr lang="en-US" dirty="0" smtClean="0"/>
          </a:p>
          <a:p>
            <a:r>
              <a:rPr lang="en-US" b="1" dirty="0" smtClean="0"/>
              <a:t>ENVIRONMENTAL POLLUTION</a:t>
            </a:r>
            <a:endParaRPr lang="en-US" dirty="0" smtClean="0"/>
          </a:p>
          <a:p>
            <a:r>
              <a:rPr lang="en-US" b="1" dirty="0" smtClean="0"/>
              <a:t> </a:t>
            </a:r>
            <a:endParaRPr lang="en-US" dirty="0" smtClean="0"/>
          </a:p>
          <a:p>
            <a:r>
              <a:rPr lang="en-US" b="1" dirty="0" smtClean="0"/>
              <a:t>Totalno.oflectures:15		</a:t>
            </a:r>
            <a:r>
              <a:rPr lang="en-US" b="1" dirty="0" err="1" smtClean="0"/>
              <a:t>FullMarks</a:t>
            </a:r>
            <a:r>
              <a:rPr lang="en-US" b="1" dirty="0" smtClean="0"/>
              <a:t>– (5+20)</a:t>
            </a:r>
            <a:endParaRPr lang="en-US" dirty="0" smtClean="0"/>
          </a:p>
          <a:p>
            <a:r>
              <a:rPr lang="en-US" b="1" dirty="0" smtClean="0"/>
              <a:t> </a:t>
            </a:r>
            <a:endParaRPr lang="en-US" dirty="0" smtClean="0"/>
          </a:p>
          <a:p>
            <a:r>
              <a:rPr lang="en-US" dirty="0" smtClean="0"/>
              <a:t>Atmospheric segments, Air pollution, Indoor Pollution, Automobile Pollution, Emission standard. Air pollution control strategies.</a:t>
            </a:r>
          </a:p>
          <a:p>
            <a:r>
              <a:rPr lang="en-US" dirty="0" smtClean="0"/>
              <a:t>Water pollution, Drinking and effluent Standards, Waste water treatment, Solid &amp; hazardous waste management. </a:t>
            </a:r>
          </a:p>
          <a:p>
            <a:r>
              <a:rPr lang="en-US" dirty="0" smtClean="0"/>
              <a:t>Soil pollution and its control strategies.</a:t>
            </a:r>
          </a:p>
          <a:p>
            <a:r>
              <a:rPr lang="en-US" dirty="0" smtClean="0"/>
              <a:t>Noise pollution and its control strategies.</a:t>
            </a:r>
          </a:p>
          <a:p>
            <a:r>
              <a:rPr lang="en-US" dirty="0" smtClean="0"/>
              <a:t>Radiation pollution, Nuclear accidents - Case studies.</a:t>
            </a:r>
          </a:p>
          <a:p>
            <a:r>
              <a:rPr lang="en-US" dirty="0" smtClean="0"/>
              <a:t>Clean and advanced technologies for pollution abatement. </a:t>
            </a:r>
          </a:p>
          <a:p>
            <a:r>
              <a:rPr lang="en-US" dirty="0" smtClean="0"/>
              <a:t> </a:t>
            </a:r>
          </a:p>
          <a:p>
            <a:r>
              <a:rPr lang="en-US" b="1" dirty="0" smtClean="0"/>
              <a:t> </a:t>
            </a:r>
            <a:endParaRPr lang="en-US" dirty="0" smtClean="0"/>
          </a:p>
          <a:p>
            <a:r>
              <a:rPr lang="en-US" b="1" dirty="0" smtClean="0"/>
              <a:t>References:</a:t>
            </a:r>
            <a:endParaRPr lang="en-US" dirty="0" smtClean="0"/>
          </a:p>
          <a:p>
            <a:r>
              <a:rPr lang="en-US" dirty="0" smtClean="0"/>
              <a:t>1. Environmental Science, Cunningham, TMH </a:t>
            </a:r>
          </a:p>
          <a:p>
            <a:pPr lvl="0"/>
            <a:r>
              <a:rPr lang="en-IN" dirty="0" smtClean="0"/>
              <a:t>De, A. K., “Environmental Chemistry”, New Age International.</a:t>
            </a:r>
            <a:endParaRPr lang="en-US" dirty="0" smtClean="0"/>
          </a:p>
          <a:p>
            <a:pPr lvl="0"/>
            <a:r>
              <a:rPr lang="en-US" dirty="0" smtClean="0"/>
              <a:t>Masters, G. M., “Introduction to Environmental Engineering and Science”, Prentice   Hall of India Pvt. Ltd.</a:t>
            </a:r>
          </a:p>
          <a:p>
            <a:pPr lvl="0"/>
            <a:r>
              <a:rPr lang="en-US" dirty="0" smtClean="0"/>
              <a:t>S. C. Bhatia, Solid &amp; Hazardous Waste Management, Atlantic Publishers.</a:t>
            </a:r>
          </a:p>
          <a:p>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6740307"/>
          </a:xfrm>
          <a:prstGeom prst="rect">
            <a:avLst/>
          </a:prstGeom>
          <a:noFill/>
        </p:spPr>
        <p:txBody>
          <a:bodyPr wrap="square" rtlCol="0">
            <a:spAutoFit/>
          </a:bodyPr>
          <a:lstStyle/>
          <a:p>
            <a:r>
              <a:rPr lang="en-US" b="1" dirty="0" smtClean="0"/>
              <a:t>Course 203</a:t>
            </a:r>
            <a:endParaRPr lang="en-US" dirty="0" smtClean="0"/>
          </a:p>
          <a:p>
            <a:r>
              <a:rPr lang="en-US" b="1" dirty="0" smtClean="0"/>
              <a:t> </a:t>
            </a:r>
            <a:r>
              <a:rPr lang="en-US" b="1" dirty="0" smtClean="0"/>
              <a:t>ENVIRONMENTAL </a:t>
            </a:r>
            <a:r>
              <a:rPr lang="en-US" b="1" dirty="0" smtClean="0"/>
              <a:t>ISSUES</a:t>
            </a:r>
            <a:endParaRPr lang="en-US" dirty="0" smtClean="0"/>
          </a:p>
          <a:p>
            <a:r>
              <a:rPr lang="en-US" b="1" dirty="0" smtClean="0"/>
              <a:t> </a:t>
            </a:r>
            <a:endParaRPr lang="en-US" dirty="0" smtClean="0"/>
          </a:p>
          <a:p>
            <a:r>
              <a:rPr lang="en-US" b="1" dirty="0" smtClean="0"/>
              <a:t>Totalno.oflectures:15                                                                         </a:t>
            </a:r>
            <a:r>
              <a:rPr lang="en-US" b="1" dirty="0" err="1" smtClean="0"/>
              <a:t>FullMarks</a:t>
            </a:r>
            <a:r>
              <a:rPr lang="en-US" b="1" dirty="0" smtClean="0"/>
              <a:t>– (5+20)</a:t>
            </a:r>
            <a:endParaRPr lang="en-US" dirty="0" smtClean="0"/>
          </a:p>
          <a:p>
            <a:r>
              <a:rPr lang="en-US" b="1" dirty="0" smtClean="0"/>
              <a:t> </a:t>
            </a:r>
            <a:endParaRPr lang="en-US" dirty="0" smtClean="0"/>
          </a:p>
          <a:p>
            <a:r>
              <a:rPr lang="en-US" dirty="0" smtClean="0"/>
              <a:t>Photochemical smog and acid rain; Depletion of Ozone layer-Causes and consequences, El-</a:t>
            </a:r>
            <a:r>
              <a:rPr lang="en-US" dirty="0" err="1" smtClean="0"/>
              <a:t>nino</a:t>
            </a:r>
            <a:r>
              <a:rPr lang="en-US" dirty="0" smtClean="0"/>
              <a:t>, Global warming and green house emission, Climate change and carbon mitigation.</a:t>
            </a:r>
          </a:p>
          <a:p>
            <a:r>
              <a:rPr lang="en-US" dirty="0" smtClean="0"/>
              <a:t>Human population and Environment.</a:t>
            </a:r>
          </a:p>
          <a:p>
            <a:r>
              <a:rPr lang="en-US" dirty="0" smtClean="0"/>
              <a:t>Environmental Impact Assessment (EIA), Environmental Audit, Environmental Management System (EMS), Environmental laws and Protection acts of India. Environmental Movements, Conventions, Protocols. </a:t>
            </a:r>
          </a:p>
          <a:p>
            <a:r>
              <a:rPr lang="en-US" dirty="0" smtClean="0"/>
              <a:t> </a:t>
            </a:r>
            <a:r>
              <a:rPr lang="en-US" b="1" dirty="0" smtClean="0"/>
              <a:t>References</a:t>
            </a:r>
            <a:r>
              <a:rPr lang="en-US" b="1" dirty="0" smtClean="0"/>
              <a:t>:</a:t>
            </a:r>
            <a:endParaRPr lang="en-US" dirty="0" smtClean="0"/>
          </a:p>
          <a:p>
            <a:r>
              <a:rPr lang="en-US" dirty="0" smtClean="0"/>
              <a:t>1. Environmental Science, Cunningham, TMH.</a:t>
            </a:r>
          </a:p>
          <a:p>
            <a:r>
              <a:rPr lang="en-US" dirty="0" smtClean="0"/>
              <a:t>2. </a:t>
            </a:r>
            <a:r>
              <a:rPr lang="en-US" dirty="0" err="1" smtClean="0"/>
              <a:t>A.K.De</a:t>
            </a:r>
            <a:r>
              <a:rPr lang="en-US" dirty="0" smtClean="0"/>
              <a:t>, Environmental Chemistry, New Age International.</a:t>
            </a:r>
          </a:p>
          <a:p>
            <a:r>
              <a:rPr lang="en-US" dirty="0" smtClean="0"/>
              <a:t>3. Environmental Management, </a:t>
            </a:r>
            <a:r>
              <a:rPr lang="en-US" dirty="0" err="1" smtClean="0"/>
              <a:t>N.K.Oberoi</a:t>
            </a:r>
            <a:r>
              <a:rPr lang="en-US" dirty="0" smtClean="0"/>
              <a:t>.</a:t>
            </a:r>
          </a:p>
          <a:p>
            <a:r>
              <a:rPr lang="en-US" dirty="0" smtClean="0"/>
              <a:t> </a:t>
            </a:r>
            <a:r>
              <a:rPr lang="en-US" b="1" dirty="0" smtClean="0"/>
              <a:t>Course </a:t>
            </a:r>
            <a:r>
              <a:rPr lang="en-US" b="1" dirty="0" smtClean="0"/>
              <a:t>204</a:t>
            </a:r>
            <a:endParaRPr lang="en-US" dirty="0" smtClean="0"/>
          </a:p>
          <a:p>
            <a:r>
              <a:rPr lang="en-US" b="1" dirty="0" smtClean="0"/>
              <a:t> </a:t>
            </a:r>
            <a:r>
              <a:rPr lang="en-US" b="1" dirty="0" smtClean="0"/>
              <a:t>DEMONSTRATION </a:t>
            </a:r>
            <a:r>
              <a:rPr lang="en-US" b="1" dirty="0" smtClean="0"/>
              <a:t>OF ENVIRONMENTAL TECHNIQUES</a:t>
            </a:r>
            <a:endParaRPr lang="en-US" dirty="0" smtClean="0"/>
          </a:p>
          <a:p>
            <a:r>
              <a:rPr lang="en-US" b="1" dirty="0" smtClean="0"/>
              <a:t> </a:t>
            </a:r>
            <a:r>
              <a:rPr lang="en-US" b="1" dirty="0" smtClean="0"/>
              <a:t>Totalno.oflectures:15                                                                         </a:t>
            </a:r>
            <a:r>
              <a:rPr lang="en-US" b="1" dirty="0" err="1" smtClean="0"/>
              <a:t>FullMarks</a:t>
            </a:r>
            <a:r>
              <a:rPr lang="en-US" b="1" dirty="0" smtClean="0"/>
              <a:t>– (5+20)</a:t>
            </a:r>
            <a:endParaRPr lang="en-US" dirty="0" smtClean="0"/>
          </a:p>
          <a:p>
            <a:r>
              <a:rPr lang="en-US" b="1" dirty="0" smtClean="0"/>
              <a:t> </a:t>
            </a:r>
            <a:r>
              <a:rPr lang="en-US" dirty="0" smtClean="0"/>
              <a:t>Air </a:t>
            </a:r>
            <a:r>
              <a:rPr lang="en-US" dirty="0" smtClean="0"/>
              <a:t>quality monitoring.</a:t>
            </a:r>
          </a:p>
          <a:p>
            <a:pPr lvl="0"/>
            <a:r>
              <a:rPr lang="en-US" dirty="0" smtClean="0"/>
              <a:t>Water quality monitoring.</a:t>
            </a:r>
          </a:p>
          <a:p>
            <a:pPr lvl="0"/>
            <a:r>
              <a:rPr lang="en-US" dirty="0" smtClean="0"/>
              <a:t>Satellite imagery and </a:t>
            </a:r>
            <a:r>
              <a:rPr lang="en-US" dirty="0" err="1" smtClean="0"/>
              <a:t>toposheet</a:t>
            </a:r>
            <a:r>
              <a:rPr lang="en-US" dirty="0" smtClean="0"/>
              <a:t> interpretation.</a:t>
            </a:r>
          </a:p>
          <a:p>
            <a:pPr lvl="0"/>
            <a:r>
              <a:rPr lang="en-US" dirty="0" smtClean="0"/>
              <a:t>Solar radiation monitoring.</a:t>
            </a:r>
          </a:p>
          <a:p>
            <a:r>
              <a:rPr lang="en-US" b="1" dirty="0" smtClean="0"/>
              <a:t> </a:t>
            </a:r>
            <a:endParaRPr lang="en-US" dirty="0" smtClean="0"/>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sz="2700" b="1" dirty="0" smtClean="0"/>
              <a:t>Course-201: Fundamentals in Physiology (60)</a:t>
            </a:r>
            <a:r>
              <a:rPr lang="en-US" dirty="0" smtClean="0"/>
              <a:t/>
            </a:r>
            <a:br>
              <a:rPr lang="en-US" dirty="0" smtClean="0"/>
            </a:br>
            <a:endParaRPr lang="en-US" dirty="0"/>
          </a:p>
        </p:txBody>
      </p:sp>
      <p:sp>
        <p:nvSpPr>
          <p:cNvPr id="4" name="TextBox 3"/>
          <p:cNvSpPr txBox="1"/>
          <p:nvPr/>
        </p:nvSpPr>
        <p:spPr>
          <a:xfrm>
            <a:off x="533400" y="671691"/>
            <a:ext cx="8077200" cy="6186309"/>
          </a:xfrm>
          <a:prstGeom prst="rect">
            <a:avLst/>
          </a:prstGeom>
          <a:noFill/>
        </p:spPr>
        <p:txBody>
          <a:bodyPr wrap="square" rtlCol="0">
            <a:spAutoFit/>
          </a:bodyPr>
          <a:lstStyle/>
          <a:p>
            <a:r>
              <a:rPr lang="en-US" b="1" dirty="0" smtClean="0"/>
              <a:t> I.   General Physiology</a:t>
            </a:r>
            <a:endParaRPr lang="en-US" dirty="0" smtClean="0"/>
          </a:p>
          <a:p>
            <a:pPr lvl="0"/>
            <a:r>
              <a:rPr lang="en-US" dirty="0" smtClean="0"/>
              <a:t>Concept of Homeostasis</a:t>
            </a:r>
          </a:p>
          <a:p>
            <a:pPr lvl="0"/>
            <a:r>
              <a:rPr lang="en-US" dirty="0" smtClean="0"/>
              <a:t>Ionic Equilibrium and Resting Membrane Potentials, Action Potentials</a:t>
            </a:r>
          </a:p>
          <a:p>
            <a:pPr lvl="0"/>
            <a:r>
              <a:rPr lang="en-US" dirty="0" smtClean="0"/>
              <a:t>Nerve Impulse Conduction, Mechanism of Synaptic Transmission</a:t>
            </a:r>
          </a:p>
          <a:p>
            <a:pPr lvl="0"/>
            <a:r>
              <a:rPr lang="en-US" dirty="0" smtClean="0"/>
              <a:t>Introduction to Membrane Receptors, Second Messengers, and Cell signaling </a:t>
            </a:r>
          </a:p>
          <a:p>
            <a:pPr lvl="0"/>
            <a:r>
              <a:rPr lang="en-US" dirty="0" smtClean="0"/>
              <a:t>Ageing and Apoptosis</a:t>
            </a:r>
          </a:p>
          <a:p>
            <a:pPr lvl="0"/>
            <a:r>
              <a:rPr lang="en-US" dirty="0" smtClean="0"/>
              <a:t>Elementary idea of Muscle and Nerve</a:t>
            </a:r>
          </a:p>
          <a:p>
            <a:pPr lvl="0"/>
            <a:r>
              <a:rPr lang="en-US" dirty="0" smtClean="0"/>
              <a:t>Concept of human body clock.</a:t>
            </a:r>
          </a:p>
          <a:p>
            <a:r>
              <a:rPr lang="en-US" dirty="0" smtClean="0"/>
              <a:t> </a:t>
            </a:r>
            <a:r>
              <a:rPr lang="en-US" b="1" dirty="0" smtClean="0"/>
              <a:t>II.   Respiratory Physiology   </a:t>
            </a:r>
            <a:endParaRPr lang="en-US" dirty="0" smtClean="0"/>
          </a:p>
          <a:p>
            <a:pPr lvl="0"/>
            <a:r>
              <a:rPr lang="en-US" dirty="0" smtClean="0"/>
              <a:t>Physiology of Breathing</a:t>
            </a:r>
          </a:p>
          <a:p>
            <a:pPr lvl="0"/>
            <a:r>
              <a:rPr lang="en-US" dirty="0" smtClean="0"/>
              <a:t> Oxygen and Carbon Dioxide Transport</a:t>
            </a:r>
          </a:p>
          <a:p>
            <a:pPr lvl="0"/>
            <a:r>
              <a:rPr lang="en-US" dirty="0" smtClean="0"/>
              <a:t>Gas exchange at lungs and tissues</a:t>
            </a:r>
          </a:p>
          <a:p>
            <a:pPr lvl="0"/>
            <a:r>
              <a:rPr lang="en-US" dirty="0" smtClean="0"/>
              <a:t>Regulation of Respiration and Pulmonary Function Test.</a:t>
            </a:r>
          </a:p>
          <a:p>
            <a:r>
              <a:rPr lang="en-US" dirty="0" smtClean="0"/>
              <a:t> </a:t>
            </a:r>
            <a:r>
              <a:rPr lang="en-US" b="1" dirty="0" smtClean="0"/>
              <a:t>III.   Hematology  </a:t>
            </a:r>
            <a:endParaRPr lang="en-US" dirty="0" smtClean="0"/>
          </a:p>
          <a:p>
            <a:pPr lvl="0"/>
            <a:r>
              <a:rPr lang="en-US" dirty="0" smtClean="0"/>
              <a:t>Concept of Circulating Body Fluids</a:t>
            </a:r>
          </a:p>
          <a:p>
            <a:pPr lvl="0"/>
            <a:r>
              <a:rPr lang="en-US" dirty="0" smtClean="0"/>
              <a:t>Leukocytes :  Ultra structure and  Functions</a:t>
            </a:r>
          </a:p>
          <a:p>
            <a:pPr lvl="0"/>
            <a:r>
              <a:rPr lang="en-US" dirty="0" err="1" smtClean="0"/>
              <a:t>Thrombocyte</a:t>
            </a:r>
            <a:r>
              <a:rPr lang="en-US" dirty="0" smtClean="0"/>
              <a:t>   (Platelet) and </a:t>
            </a:r>
            <a:r>
              <a:rPr lang="en-US" dirty="0" err="1" smtClean="0"/>
              <a:t>Hemostasis</a:t>
            </a:r>
            <a:endParaRPr lang="en-US" dirty="0" smtClean="0"/>
          </a:p>
          <a:p>
            <a:pPr lvl="0"/>
            <a:r>
              <a:rPr lang="en-US" dirty="0" smtClean="0"/>
              <a:t>Erythrocyte (RBC)</a:t>
            </a:r>
          </a:p>
          <a:p>
            <a:pPr lvl="0"/>
            <a:r>
              <a:rPr lang="en-US" dirty="0" smtClean="0"/>
              <a:t>Blood Types and Transfusion</a:t>
            </a:r>
          </a:p>
          <a:p>
            <a:pPr lvl="0"/>
            <a:r>
              <a:rPr lang="en-US" dirty="0" smtClean="0"/>
              <a:t>Basic concept of immunity</a:t>
            </a:r>
          </a:p>
          <a:p>
            <a:r>
              <a:rPr lang="en-US" b="1" dirty="0" smtClean="0"/>
              <a:t> </a:t>
            </a:r>
            <a:endParaRPr lang="en-US" dirty="0" smtClean="0"/>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04800" y="1219200"/>
            <a:ext cx="8305800" cy="4524315"/>
          </a:xfrm>
          <a:prstGeom prst="rect">
            <a:avLst/>
          </a:prstGeom>
          <a:noFill/>
        </p:spPr>
        <p:txBody>
          <a:bodyPr wrap="square" rtlCol="0">
            <a:spAutoFit/>
          </a:bodyPr>
          <a:lstStyle/>
          <a:p>
            <a:r>
              <a:rPr lang="en-US" b="1" dirty="0"/>
              <a:t>VII.  Endocrine and reproductive Physiology</a:t>
            </a:r>
            <a:endParaRPr lang="en-US" dirty="0"/>
          </a:p>
          <a:p>
            <a:pPr lvl="0"/>
            <a:r>
              <a:rPr lang="en-US" dirty="0"/>
              <a:t>General principles of endocrine physiology.</a:t>
            </a:r>
          </a:p>
          <a:p>
            <a:pPr lvl="0"/>
            <a:r>
              <a:rPr lang="en-US" dirty="0"/>
              <a:t>Endocrine glands and their functions.</a:t>
            </a:r>
          </a:p>
          <a:p>
            <a:pPr lvl="0"/>
            <a:r>
              <a:rPr lang="en-US" dirty="0"/>
              <a:t>Sex determination.</a:t>
            </a:r>
          </a:p>
          <a:p>
            <a:pPr lvl="0"/>
            <a:r>
              <a:rPr lang="en-US" dirty="0"/>
              <a:t>Structure and Function of male and female reproductive organ.</a:t>
            </a:r>
          </a:p>
          <a:p>
            <a:pPr lvl="0"/>
            <a:r>
              <a:rPr lang="en-US" dirty="0"/>
              <a:t>Infertility concept of Test Tube baby.</a:t>
            </a:r>
          </a:p>
          <a:p>
            <a:pPr lvl="0"/>
            <a:r>
              <a:rPr lang="en-US" dirty="0"/>
              <a:t>Family Planning to control population.</a:t>
            </a:r>
          </a:p>
          <a:p>
            <a:r>
              <a:rPr lang="en-US" b="1" dirty="0"/>
              <a:t> </a:t>
            </a:r>
            <a:endParaRPr lang="en-US" dirty="0"/>
          </a:p>
          <a:p>
            <a:r>
              <a:rPr lang="en-US" b="1" dirty="0"/>
              <a:t>IX.   Renal Physiology</a:t>
            </a:r>
            <a:endParaRPr lang="en-US" dirty="0"/>
          </a:p>
          <a:p>
            <a:r>
              <a:rPr lang="en-US" dirty="0"/>
              <a:t> </a:t>
            </a:r>
          </a:p>
          <a:p>
            <a:pPr lvl="0"/>
            <a:r>
              <a:rPr lang="en-US" dirty="0"/>
              <a:t>Overview of renal function</a:t>
            </a:r>
          </a:p>
          <a:p>
            <a:pPr lvl="0"/>
            <a:r>
              <a:rPr lang="en-US" dirty="0"/>
              <a:t>Formation of Urine</a:t>
            </a:r>
          </a:p>
          <a:p>
            <a:pPr lvl="0"/>
            <a:r>
              <a:rPr lang="en-US" dirty="0"/>
              <a:t>Role of kidney in fluid and mineral homeostasis.</a:t>
            </a:r>
          </a:p>
          <a:p>
            <a:pPr lvl="0"/>
            <a:r>
              <a:rPr lang="en-US" dirty="0"/>
              <a:t>Renal function test and renal disorders.</a:t>
            </a:r>
          </a:p>
          <a:p>
            <a:r>
              <a:rPr lang="en-US" dirty="0"/>
              <a:t> </a:t>
            </a:r>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57200" y="0"/>
            <a:ext cx="8153400" cy="7263527"/>
          </a:xfrm>
          <a:prstGeom prst="rect">
            <a:avLst/>
          </a:prstGeom>
          <a:noFill/>
        </p:spPr>
        <p:txBody>
          <a:bodyPr wrap="square" rtlCol="0">
            <a:spAutoFit/>
          </a:bodyPr>
          <a:lstStyle/>
          <a:p>
            <a:r>
              <a:rPr lang="en-US" b="1" dirty="0" smtClean="0"/>
              <a:t>IV.    Cardiovascular Physiology </a:t>
            </a:r>
            <a:endParaRPr lang="en-US" dirty="0" smtClean="0"/>
          </a:p>
          <a:p>
            <a:pPr lvl="0"/>
            <a:r>
              <a:rPr lang="en-US" dirty="0" smtClean="0"/>
              <a:t>Anatomy of Heart</a:t>
            </a:r>
          </a:p>
          <a:p>
            <a:pPr lvl="0"/>
            <a:r>
              <a:rPr lang="en-US" dirty="0" smtClean="0"/>
              <a:t>Cardiac Pacemaker and Special </a:t>
            </a:r>
            <a:r>
              <a:rPr lang="en-US" dirty="0" err="1" smtClean="0"/>
              <a:t>Junctional</a:t>
            </a:r>
            <a:r>
              <a:rPr lang="en-US" dirty="0" smtClean="0"/>
              <a:t> Tissue</a:t>
            </a:r>
          </a:p>
          <a:p>
            <a:pPr lvl="0"/>
            <a:r>
              <a:rPr lang="en-US" dirty="0" smtClean="0"/>
              <a:t>Cardiac Cycle</a:t>
            </a:r>
          </a:p>
          <a:p>
            <a:pPr lvl="0"/>
            <a:r>
              <a:rPr lang="en-US" dirty="0" smtClean="0"/>
              <a:t>ECG</a:t>
            </a:r>
          </a:p>
          <a:p>
            <a:pPr lvl="0"/>
            <a:r>
              <a:rPr lang="en-US" dirty="0" smtClean="0"/>
              <a:t>Cardiac Diseases</a:t>
            </a:r>
          </a:p>
          <a:p>
            <a:pPr lvl="0"/>
            <a:r>
              <a:rPr lang="en-US" dirty="0" smtClean="0"/>
              <a:t>Cardiovascular Regulatory Mechanisms </a:t>
            </a:r>
          </a:p>
          <a:p>
            <a:pPr lvl="0"/>
            <a:r>
              <a:rPr lang="en-US" dirty="0" smtClean="0"/>
              <a:t>Special Circulations</a:t>
            </a:r>
          </a:p>
          <a:p>
            <a:r>
              <a:rPr lang="en-US" b="1" dirty="0" smtClean="0"/>
              <a:t>V.  Gastrointestinal Physiology</a:t>
            </a:r>
            <a:endParaRPr lang="en-US" dirty="0" smtClean="0"/>
          </a:p>
          <a:p>
            <a:pPr lvl="0"/>
            <a:r>
              <a:rPr lang="en-US" dirty="0" smtClean="0"/>
              <a:t>Anatomy of GI system</a:t>
            </a:r>
          </a:p>
          <a:p>
            <a:pPr lvl="0"/>
            <a:r>
              <a:rPr lang="en-US" dirty="0" smtClean="0"/>
              <a:t>Motor and </a:t>
            </a:r>
            <a:r>
              <a:rPr lang="en-US" dirty="0" err="1" smtClean="0"/>
              <a:t>secretory</a:t>
            </a:r>
            <a:r>
              <a:rPr lang="en-US" dirty="0" smtClean="0"/>
              <a:t> function</a:t>
            </a:r>
          </a:p>
          <a:p>
            <a:pPr lvl="0"/>
            <a:r>
              <a:rPr lang="en-US" dirty="0" err="1" smtClean="0"/>
              <a:t>HCl</a:t>
            </a:r>
            <a:r>
              <a:rPr lang="en-US" dirty="0" smtClean="0"/>
              <a:t> secretion and Gastric ulcer</a:t>
            </a:r>
          </a:p>
          <a:p>
            <a:pPr lvl="0"/>
            <a:r>
              <a:rPr lang="en-US" dirty="0" smtClean="0"/>
              <a:t>Digestion and absorption of food staff, minerals and water </a:t>
            </a:r>
          </a:p>
          <a:p>
            <a:pPr lvl="0"/>
            <a:r>
              <a:rPr lang="en-US" dirty="0" err="1" smtClean="0"/>
              <a:t>Entero</a:t>
            </a:r>
            <a:r>
              <a:rPr lang="en-US" dirty="0" smtClean="0"/>
              <a:t>-hepatic circulation, Liver and gall bladder diseases</a:t>
            </a:r>
          </a:p>
          <a:p>
            <a:pPr lvl="0"/>
            <a:r>
              <a:rPr lang="en-US" dirty="0" smtClean="0"/>
              <a:t>Basic concept of human nutrition, Protein and energy Malnutrition </a:t>
            </a:r>
          </a:p>
          <a:p>
            <a:r>
              <a:rPr lang="en-US" dirty="0" smtClean="0"/>
              <a:t> </a:t>
            </a:r>
            <a:r>
              <a:rPr lang="en-US" b="1" dirty="0" smtClean="0"/>
              <a:t>VI.</a:t>
            </a:r>
            <a:r>
              <a:rPr lang="en-US" dirty="0" smtClean="0"/>
              <a:t> </a:t>
            </a:r>
            <a:r>
              <a:rPr lang="en-US" b="1" dirty="0" smtClean="0"/>
              <a:t> Nervous System</a:t>
            </a:r>
            <a:endParaRPr lang="en-US" dirty="0" smtClean="0"/>
          </a:p>
          <a:p>
            <a:pPr lvl="0"/>
            <a:r>
              <a:rPr lang="en-US" sz="1600" dirty="0" smtClean="0"/>
              <a:t>Central, Autonomic and Peripheral Nervous System</a:t>
            </a:r>
          </a:p>
          <a:p>
            <a:pPr lvl="0"/>
            <a:r>
              <a:rPr lang="en-US" sz="1600" dirty="0" smtClean="0"/>
              <a:t>Basic Structure and function of Brain and Spinal Cord</a:t>
            </a:r>
          </a:p>
          <a:p>
            <a:pPr lvl="0"/>
            <a:r>
              <a:rPr lang="en-US" sz="1600" dirty="0" smtClean="0"/>
              <a:t>Memory and Intelligence, Memory related disorders- Alzheimer disease</a:t>
            </a:r>
          </a:p>
          <a:p>
            <a:pPr lvl="0"/>
            <a:r>
              <a:rPr lang="en-US" sz="1600" dirty="0" smtClean="0"/>
              <a:t>Language functions- aphasia</a:t>
            </a:r>
          </a:p>
          <a:p>
            <a:pPr lvl="0"/>
            <a:r>
              <a:rPr lang="en-US" sz="1600" dirty="0" smtClean="0"/>
              <a:t>Hunger and Satiety</a:t>
            </a:r>
          </a:p>
          <a:p>
            <a:pPr lvl="0"/>
            <a:r>
              <a:rPr lang="en-US" sz="1600" dirty="0" smtClean="0"/>
              <a:t>Sleep and EEG</a:t>
            </a:r>
          </a:p>
          <a:p>
            <a:pPr lvl="0"/>
            <a:r>
              <a:rPr lang="en-US" sz="1600" dirty="0" smtClean="0"/>
              <a:t>Body temp Regulation</a:t>
            </a:r>
          </a:p>
          <a:p>
            <a:pPr lvl="0"/>
            <a:r>
              <a:rPr lang="en-US" sz="1600" dirty="0" smtClean="0"/>
              <a:t>Emotion</a:t>
            </a:r>
          </a:p>
          <a:p>
            <a:pPr lvl="0"/>
            <a:r>
              <a:rPr lang="en-US" sz="1600" dirty="0" smtClean="0"/>
              <a:t>Control of body posture</a:t>
            </a:r>
          </a:p>
          <a:p>
            <a:r>
              <a:rPr lang="en-US" sz="1600" dirty="0" smtClean="0"/>
              <a:t>Special sense organ : Structure and Functions.</a:t>
            </a:r>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04800" y="1371600"/>
            <a:ext cx="8534400" cy="4062651"/>
          </a:xfrm>
          <a:prstGeom prst="rect">
            <a:avLst/>
          </a:prstGeom>
          <a:noFill/>
        </p:spPr>
        <p:txBody>
          <a:bodyPr wrap="square" rtlCol="0">
            <a:spAutoFit/>
          </a:bodyPr>
          <a:lstStyle/>
          <a:p>
            <a:pPr algn="ctr"/>
            <a:r>
              <a:rPr lang="en-US" sz="2400" b="1" dirty="0"/>
              <a:t>Department of Ecological Studies</a:t>
            </a:r>
            <a:endParaRPr lang="en-US" sz="2400" dirty="0"/>
          </a:p>
          <a:p>
            <a:pPr algn="ctr"/>
            <a:r>
              <a:rPr lang="en-US" sz="2400" b="1" dirty="0"/>
              <a:t>Faculty of Science </a:t>
            </a:r>
            <a:endParaRPr lang="en-US" sz="2400" dirty="0"/>
          </a:p>
          <a:p>
            <a:pPr algn="ctr"/>
            <a:r>
              <a:rPr lang="en-US" sz="2400" b="1" dirty="0"/>
              <a:t>University of   Kalyani, Kalyani- 741235, West Bengal</a:t>
            </a:r>
            <a:endParaRPr lang="en-US" sz="2400" dirty="0"/>
          </a:p>
          <a:p>
            <a:pPr algn="ctr"/>
            <a:r>
              <a:rPr lang="en-US" sz="2400" b="1" i="1" dirty="0"/>
              <a:t>Syllabus</a:t>
            </a:r>
            <a:endParaRPr lang="en-US" sz="2400" dirty="0"/>
          </a:p>
          <a:p>
            <a:pPr algn="ctr"/>
            <a:r>
              <a:rPr lang="en-US" sz="2400" b="1" i="1" dirty="0"/>
              <a:t>for</a:t>
            </a:r>
            <a:endParaRPr lang="en-US" sz="2400" dirty="0"/>
          </a:p>
          <a:p>
            <a:pPr algn="ctr"/>
            <a:r>
              <a:rPr lang="en-US" sz="2400" b="1" i="1" dirty="0"/>
              <a:t>Open Choice Paper </a:t>
            </a:r>
            <a:endParaRPr lang="en-US" sz="2400" dirty="0"/>
          </a:p>
          <a:p>
            <a:pPr algn="ctr"/>
            <a:r>
              <a:rPr lang="en-US" sz="2400" b="1" i="1" dirty="0"/>
              <a:t>on </a:t>
            </a:r>
            <a:endParaRPr lang="en-US" sz="2400" dirty="0"/>
          </a:p>
          <a:p>
            <a:pPr algn="ctr"/>
            <a:r>
              <a:rPr lang="en-US" sz="2400" b="1" i="1" dirty="0"/>
              <a:t>Basic Environmental Management</a:t>
            </a:r>
            <a:endParaRPr lang="en-US" sz="2400" dirty="0"/>
          </a:p>
          <a:p>
            <a:pPr algn="ctr"/>
            <a:r>
              <a:rPr lang="pt-PT" sz="2400" b="1" dirty="0"/>
              <a:t>(Full Marks: 100)</a:t>
            </a:r>
            <a:endParaRPr lang="en-US" sz="2400" dirty="0"/>
          </a:p>
          <a:p>
            <a:pPr algn="ctr"/>
            <a:r>
              <a:rPr lang="pt-PT" sz="2400" b="1" dirty="0"/>
              <a:t>Credit:4</a:t>
            </a:r>
            <a:endParaRPr lang="en-US" sz="2400" dirty="0"/>
          </a:p>
          <a:p>
            <a:pPr algn="ct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417638"/>
          </a:xfrm>
        </p:spPr>
        <p:txBody>
          <a:bodyPr>
            <a:normAutofit fontScale="90000"/>
          </a:bodyPr>
          <a:lstStyle/>
          <a:p>
            <a:r>
              <a:rPr lang="en-US" b="1" u="sng" dirty="0" smtClean="0"/>
              <a:t>Basic Environmental Management</a:t>
            </a:r>
            <a:r>
              <a:rPr lang="en-US" dirty="0" smtClean="0"/>
              <a:t> </a:t>
            </a:r>
            <a:endParaRPr lang="en-US" dirty="0"/>
          </a:p>
        </p:txBody>
      </p:sp>
      <p:sp>
        <p:nvSpPr>
          <p:cNvPr id="5" name="TextBox 4"/>
          <p:cNvSpPr txBox="1"/>
          <p:nvPr/>
        </p:nvSpPr>
        <p:spPr>
          <a:xfrm>
            <a:off x="533400" y="685800"/>
            <a:ext cx="8077200" cy="6463308"/>
          </a:xfrm>
          <a:prstGeom prst="rect">
            <a:avLst/>
          </a:prstGeom>
          <a:noFill/>
        </p:spPr>
        <p:txBody>
          <a:bodyPr wrap="square" rtlCol="0">
            <a:spAutoFit/>
          </a:bodyPr>
          <a:lstStyle/>
          <a:p>
            <a:r>
              <a:rPr lang="en-US" b="1" dirty="0" smtClean="0"/>
              <a:t>Environment</a:t>
            </a:r>
            <a:r>
              <a:rPr lang="en-US" dirty="0"/>
              <a:t>:  Basic concepts on environment and its spheres: atmosphere, hydrosphere, lithosphere, biosphere, </a:t>
            </a:r>
            <a:r>
              <a:rPr lang="en-US" dirty="0" err="1"/>
              <a:t>anthroposphere</a:t>
            </a:r>
            <a:r>
              <a:rPr lang="en-US" dirty="0"/>
              <a:t>; environmental worldviews; Green movements</a:t>
            </a:r>
          </a:p>
          <a:p>
            <a:r>
              <a:rPr lang="en-US" b="1" dirty="0"/>
              <a:t>Ecology</a:t>
            </a:r>
            <a:r>
              <a:rPr lang="en-US" dirty="0"/>
              <a:t>: Ecosystem: Components and kinds; food chain and food web; energy flow; ecosystem services; biogeochemical cycles;  productivity; carrying capacity</a:t>
            </a:r>
          </a:p>
          <a:p>
            <a:r>
              <a:rPr lang="en-US" b="1" dirty="0"/>
              <a:t>Environmental Pollution</a:t>
            </a:r>
            <a:r>
              <a:rPr lang="en-US" dirty="0"/>
              <a:t>: Causes/sources, impacts and control of (a) Air pollution,</a:t>
            </a:r>
            <a:r>
              <a:rPr lang="en-US" b="1" dirty="0"/>
              <a:t> </a:t>
            </a:r>
            <a:r>
              <a:rPr lang="en-US" dirty="0"/>
              <a:t>(b) Water Pollution, (c) Soil Pollution, (d) Noise Pollution, (e) Radiation Pollution</a:t>
            </a:r>
          </a:p>
          <a:p>
            <a:r>
              <a:rPr lang="en-US" b="1" dirty="0"/>
              <a:t>Energy Resource Management: </a:t>
            </a:r>
            <a:r>
              <a:rPr lang="en-US" dirty="0"/>
              <a:t>Renewable and nonrenewable resources; Conventional and non-conventional and renewable energy resources; fossil fuels, solar energy, wind energy, tidal energy, ocean energy (OTEC), geo-thermal energy; biomass energy, bio-fuel; nuclear energy; Strategies for energy conservation and management</a:t>
            </a:r>
          </a:p>
          <a:p>
            <a:r>
              <a:rPr lang="en-US" b="1" dirty="0"/>
              <a:t>Natural Resource Management: C</a:t>
            </a:r>
            <a:r>
              <a:rPr lang="en-US" dirty="0"/>
              <a:t>onservation and management of freshwater resources; integrated water resource management; rainwater harvesting; watershed management; environmental issues of lakes, dams and reservoirs; river linking and its impacts; integrated coastal zone management (ICZM); Management and control of soil degradation and soil erosion; integrated strategies for soil conservation and regeneration; strategies for wetland conservation and management </a:t>
            </a:r>
          </a:p>
          <a:p>
            <a:r>
              <a:rPr lang="en-US" b="1" dirty="0"/>
              <a:t>Bio-resource Management:</a:t>
            </a:r>
            <a:r>
              <a:rPr lang="en-US" dirty="0"/>
              <a:t> Biodiversity – Concept, values, and conservation and management strategies; Peoples Biodiversity Register (PBR); Forest management (including agro-forestry, social forestry, Joint Forest Management); wildlife conservation (both in situ and ex situ) and management</a:t>
            </a:r>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04800" y="609600"/>
            <a:ext cx="8458200" cy="5909310"/>
          </a:xfrm>
          <a:prstGeom prst="rect">
            <a:avLst/>
          </a:prstGeom>
          <a:noFill/>
        </p:spPr>
        <p:txBody>
          <a:bodyPr wrap="square" rtlCol="0">
            <a:spAutoFit/>
          </a:bodyPr>
          <a:lstStyle/>
          <a:p>
            <a:r>
              <a:rPr lang="en-US" b="1" dirty="0"/>
              <a:t>Waste Management:</a:t>
            </a:r>
            <a:r>
              <a:rPr lang="en-US" b="1" i="1" dirty="0"/>
              <a:t> </a:t>
            </a:r>
            <a:r>
              <a:rPr lang="en-US" dirty="0"/>
              <a:t>Concept of waste, types, Management of Solid Wastes &amp; hazardous wastes; management of e-wastes; management of biomedical wastes; composting and </a:t>
            </a:r>
            <a:r>
              <a:rPr lang="en-US" dirty="0" err="1"/>
              <a:t>vermi</a:t>
            </a:r>
            <a:r>
              <a:rPr lang="en-US" dirty="0"/>
              <a:t>-composting; wastewater treatment</a:t>
            </a:r>
          </a:p>
          <a:p>
            <a:r>
              <a:rPr lang="en-US" b="1" dirty="0"/>
              <a:t>Environmental Management and its Tools</a:t>
            </a:r>
            <a:r>
              <a:rPr lang="en-US" dirty="0"/>
              <a:t>: Basic concepts and approaches of environmental management; perspectives and priorities of environmental management in India; Environmental Management Systems (EMS); ISO systems and certification procedure; Pollution prevention; environmental Impact Assessment (EIA)- principles, characteristics, steps; methods; environmental audits; green accounting and reporting; life cycle analysis (LCA), benefit cost analysis (BCA); green tax and green subsidy;  Basic ideas on eco-labeling, ecological footprint and emission trading (carbon trading)</a:t>
            </a:r>
          </a:p>
          <a:p>
            <a:r>
              <a:rPr lang="en-US" b="1" dirty="0"/>
              <a:t>Environment Related Acts and Rules:</a:t>
            </a:r>
            <a:r>
              <a:rPr lang="en-US" dirty="0"/>
              <a:t> The Environment (Protection) Act, 1986; The Air (Prevention and Control of Pollution) Act, 1981; The Water (Prevention and Control of Pollution) Act, 1974;  The Biodiversity Diversity Act, 2002;  Conventions on Biodiversity (CBD, 1992); Biological Diversity Rules, 2004; Forest (conservation) Act, 1980; Wildlife Protection Act, 1972; Municipal Solid Wastes (Management and Handling) Rules, 2000; Hazardous Wastes (Management and Handling) Rules, 1989; Bio-medical Wastes (Management and Handling) Rules, 1998; Basel Convention for trans-boundary movement of hazardous wastes; EIA guidelines -1994, notification of the Government of India, 2006; United Nations Frame Convention on Climate Change (UNFCCC)</a:t>
            </a:r>
          </a:p>
          <a:p>
            <a:r>
              <a:rPr lang="en-US" dirty="0"/>
              <a:t> </a:t>
            </a:r>
          </a:p>
          <a:p>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381</TotalTime>
  <Words>2413</Words>
  <Application>Microsoft Office PowerPoint</Application>
  <PresentationFormat>On-screen Show (4:3)</PresentationFormat>
  <Paragraphs>503</Paragraphs>
  <Slides>34</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34</vt:i4>
      </vt:variant>
    </vt:vector>
  </HeadingPairs>
  <TitlesOfParts>
    <vt:vector size="36" baseType="lpstr">
      <vt:lpstr>Office Theme</vt:lpstr>
      <vt:lpstr>PDF</vt:lpstr>
      <vt:lpstr>Faculty of Science</vt:lpstr>
      <vt:lpstr>Slide 2</vt:lpstr>
      <vt:lpstr>2nd Semester Programme in Physiology January to June (Even semester) Detail of courses and components 400 Marks 16 credits ------------------------------------------------------ Course-201 (100 Marks: Credit = 4) (Open Elective)  Lectures = 60  For Inter Departmental students </vt:lpstr>
      <vt:lpstr>Course-201: Fundamentals in Physiology (60) </vt:lpstr>
      <vt:lpstr>Slide 5</vt:lpstr>
      <vt:lpstr>Slide 6</vt:lpstr>
      <vt:lpstr>Slide 7</vt:lpstr>
      <vt:lpstr>Basic Environmental Management </vt:lpstr>
      <vt:lpstr>Slide 9</vt:lpstr>
      <vt:lpstr>Slide 10</vt:lpstr>
      <vt:lpstr>SEMESTER-II  </vt:lpstr>
      <vt:lpstr>Group – B: Geography of Resources and Hazards </vt:lpstr>
      <vt:lpstr>C. B. C. S. Syllabus for Chemistry</vt:lpstr>
      <vt:lpstr>Slide 14</vt:lpstr>
      <vt:lpstr>Slide 15</vt:lpstr>
      <vt:lpstr>Slide 16</vt:lpstr>
      <vt:lpstr>Slide 17</vt:lpstr>
      <vt:lpstr>Choice-based Course offered by the department to the students of other departments ‘Methods in Cellular and Molecular Biology’ Credit – 4 Marks - 100</vt:lpstr>
      <vt:lpstr>Slide 19</vt:lpstr>
      <vt:lpstr>Slide 20</vt:lpstr>
      <vt:lpstr>Department of Zoology Open Choice in CBCS system 2018</vt:lpstr>
      <vt:lpstr>Slide 22</vt:lpstr>
      <vt:lpstr>QuestionPattern </vt:lpstr>
      <vt:lpstr>OPEN COURSE OFFERED BY DEPARTMENT OF STATISTICS W.E.F. 2017-18  2STAT2.0(Open) </vt:lpstr>
      <vt:lpstr>Slide 25</vt:lpstr>
      <vt:lpstr>Slide 26</vt:lpstr>
      <vt:lpstr>Slide 27</vt:lpstr>
      <vt:lpstr>Slide 28</vt:lpstr>
      <vt:lpstr>Slide 29</vt:lpstr>
      <vt:lpstr>Slide 30</vt:lpstr>
      <vt:lpstr>Slide 31</vt:lpstr>
      <vt:lpstr>Slide 32</vt:lpstr>
      <vt:lpstr>Slide 33</vt:lpstr>
      <vt:lpstr>Slide 34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Science</dc:title>
  <dc:creator>pg</dc:creator>
  <cp:lastModifiedBy>pg</cp:lastModifiedBy>
  <cp:revision>40</cp:revision>
  <dcterms:created xsi:type="dcterms:W3CDTF">2018-01-16T07:06:34Z</dcterms:created>
  <dcterms:modified xsi:type="dcterms:W3CDTF">2018-01-17T10:30:15Z</dcterms:modified>
</cp:coreProperties>
</file>