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18"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DF5E6-ECB5-456D-838A-4E09614AB01E}" type="datetimeFigureOut">
              <a:rPr lang="en-US" smtClean="0"/>
              <a:pPr/>
              <a:t>17-Jan-18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B361C-116E-4FFE-AADE-6F401274DF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DF5E6-ECB5-456D-838A-4E09614AB01E}" type="datetimeFigureOut">
              <a:rPr lang="en-US" smtClean="0"/>
              <a:pPr/>
              <a:t>17-Jan-18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B361C-116E-4FFE-AADE-6F401274DF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DF5E6-ECB5-456D-838A-4E09614AB01E}" type="datetimeFigureOut">
              <a:rPr lang="en-US" smtClean="0"/>
              <a:pPr/>
              <a:t>17-Jan-18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B361C-116E-4FFE-AADE-6F401274DF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DF5E6-ECB5-456D-838A-4E09614AB01E}" type="datetimeFigureOut">
              <a:rPr lang="en-US" smtClean="0"/>
              <a:pPr/>
              <a:t>17-Jan-18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B361C-116E-4FFE-AADE-6F401274DF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DF5E6-ECB5-456D-838A-4E09614AB01E}" type="datetimeFigureOut">
              <a:rPr lang="en-US" smtClean="0"/>
              <a:pPr/>
              <a:t>17-Jan-18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B361C-116E-4FFE-AADE-6F401274DF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DF5E6-ECB5-456D-838A-4E09614AB01E}" type="datetimeFigureOut">
              <a:rPr lang="en-US" smtClean="0"/>
              <a:pPr/>
              <a:t>17-Jan-18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B361C-116E-4FFE-AADE-6F401274DF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DF5E6-ECB5-456D-838A-4E09614AB01E}" type="datetimeFigureOut">
              <a:rPr lang="en-US" smtClean="0"/>
              <a:pPr/>
              <a:t>17-Jan-18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B361C-116E-4FFE-AADE-6F401274DF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DF5E6-ECB5-456D-838A-4E09614AB01E}" type="datetimeFigureOut">
              <a:rPr lang="en-US" smtClean="0"/>
              <a:pPr/>
              <a:t>17-Jan-18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B361C-116E-4FFE-AADE-6F401274DF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DF5E6-ECB5-456D-838A-4E09614AB01E}" type="datetimeFigureOut">
              <a:rPr lang="en-US" smtClean="0"/>
              <a:pPr/>
              <a:t>17-Jan-18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B361C-116E-4FFE-AADE-6F401274DF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DF5E6-ECB5-456D-838A-4E09614AB01E}" type="datetimeFigureOut">
              <a:rPr lang="en-US" smtClean="0"/>
              <a:pPr/>
              <a:t>17-Jan-18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B361C-116E-4FFE-AADE-6F401274DF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DF5E6-ECB5-456D-838A-4E09614AB01E}" type="datetimeFigureOut">
              <a:rPr lang="en-US" smtClean="0"/>
              <a:pPr/>
              <a:t>17-Jan-18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B361C-116E-4FFE-AADE-6F401274DF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DF5E6-ECB5-456D-838A-4E09614AB01E}" type="datetimeFigureOut">
              <a:rPr lang="en-US" smtClean="0"/>
              <a:pPr/>
              <a:t>17-Jan-18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B361C-116E-4FFE-AADE-6F401274DF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Faculty of ETM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0">
            <a:spAutoFit/>
          </a:bodyPr>
          <a:lstStyle/>
          <a:p>
            <a:pPr algn="ctr"/>
            <a:r>
              <a:rPr lang="en-US" b="1" dirty="0"/>
              <a:t>MRS Second Semester   </a:t>
            </a:r>
            <a:endParaRPr lang="en-US" dirty="0"/>
          </a:p>
          <a:p>
            <a:pPr algn="ctr"/>
            <a:r>
              <a:rPr lang="en-US" b="1" dirty="0"/>
              <a:t>MRS_201:  CBCS OPEN COURSE</a:t>
            </a:r>
            <a:endParaRPr lang="en-US" dirty="0"/>
          </a:p>
          <a:p>
            <a:pPr algn="ctr"/>
            <a:r>
              <a:rPr lang="en-US" b="1" dirty="0"/>
              <a:t> </a:t>
            </a:r>
            <a:r>
              <a:rPr lang="en-US" b="1" u="sng" dirty="0" smtClean="0"/>
              <a:t>Paper </a:t>
            </a:r>
            <a:r>
              <a:rPr lang="en-US" b="1" u="sng" dirty="0"/>
              <a:t>Name :  Fundamentals of Rural Development  (100 Marks,  4 Credit)</a:t>
            </a:r>
            <a:endParaRPr lang="en-US" dirty="0"/>
          </a:p>
          <a:p>
            <a:pPr algn="ctr"/>
            <a:r>
              <a:rPr lang="en-US" b="1" u="sng" dirty="0"/>
              <a:t> </a:t>
            </a:r>
            <a:endParaRPr lang="en-US" dirty="0"/>
          </a:p>
          <a:p>
            <a:r>
              <a:rPr lang="en-US" b="1" u="sng" dirty="0"/>
              <a:t>Unit – I: </a:t>
            </a:r>
            <a:r>
              <a:rPr lang="en-US" b="1" dirty="0"/>
              <a:t> (2 Class Per Week 40 Marks) Faculty:  Professor </a:t>
            </a:r>
            <a:r>
              <a:rPr lang="en-US" b="1" dirty="0" err="1"/>
              <a:t>Udaybhanu</a:t>
            </a:r>
            <a:r>
              <a:rPr lang="en-US" b="1" dirty="0"/>
              <a:t> Bhattacharyya</a:t>
            </a:r>
            <a:endParaRPr lang="en-US" dirty="0"/>
          </a:p>
          <a:p>
            <a:r>
              <a:rPr lang="en-US" dirty="0"/>
              <a:t>A.   Basic Concept and Scope of Rural Development -</a:t>
            </a:r>
            <a:r>
              <a:rPr lang="en-US" b="1" dirty="0"/>
              <a:t> </a:t>
            </a:r>
            <a:r>
              <a:rPr lang="en-US" dirty="0"/>
              <a:t>Meaning of Rural areas, meaning of Development, definition of rural development, features of rural economy, scope of rural development.</a:t>
            </a:r>
          </a:p>
          <a:p>
            <a:r>
              <a:rPr lang="en-US" dirty="0"/>
              <a:t>B.   Approaches to Rural Development - Broad front approach, </a:t>
            </a:r>
            <a:r>
              <a:rPr lang="en-US" dirty="0" err="1"/>
              <a:t>Sectoral</a:t>
            </a:r>
            <a:r>
              <a:rPr lang="en-US" dirty="0"/>
              <a:t> approach, Area approach, Target group approach, Integrated/ Holistic approach</a:t>
            </a:r>
          </a:p>
          <a:p>
            <a:r>
              <a:rPr lang="en-US" dirty="0"/>
              <a:t>C.   </a:t>
            </a:r>
            <a:r>
              <a:rPr lang="en-US" dirty="0" err="1"/>
              <a:t>Panchayati</a:t>
            </a:r>
            <a:r>
              <a:rPr lang="en-US" dirty="0"/>
              <a:t> Raj and Rural Development -</a:t>
            </a:r>
            <a:r>
              <a:rPr lang="en-US" b="1" u="sng" dirty="0"/>
              <a:t> </a:t>
            </a:r>
            <a:r>
              <a:rPr lang="en-US" dirty="0"/>
              <a:t>Evolution of Local self – government during British period and post-independence period, </a:t>
            </a:r>
            <a:r>
              <a:rPr lang="en-US" dirty="0" err="1"/>
              <a:t>Decentralisation</a:t>
            </a:r>
            <a:r>
              <a:rPr lang="en-US" dirty="0"/>
              <a:t> of Power and </a:t>
            </a:r>
            <a:r>
              <a:rPr lang="en-US" dirty="0" err="1"/>
              <a:t>Panchayati</a:t>
            </a:r>
            <a:r>
              <a:rPr lang="en-US" dirty="0"/>
              <a:t> Raj, 73</a:t>
            </a:r>
            <a:r>
              <a:rPr lang="en-US" baseline="30000" dirty="0"/>
              <a:t>rd</a:t>
            </a:r>
            <a:r>
              <a:rPr lang="en-US" dirty="0"/>
              <a:t> Constitution Amendment Act, Issues of PRIs with reference to West Bengal.</a:t>
            </a:r>
          </a:p>
          <a:p>
            <a:r>
              <a:rPr lang="en-US" dirty="0"/>
              <a:t>D.   Current Rural Development </a:t>
            </a:r>
            <a:r>
              <a:rPr lang="en-US" dirty="0" err="1"/>
              <a:t>Programmes</a:t>
            </a:r>
            <a:r>
              <a:rPr lang="en-US" dirty="0"/>
              <a:t> and Strategies - SGSY, MGNREGA, NRHM, PMGSY etc.</a:t>
            </a:r>
          </a:p>
          <a:p>
            <a:r>
              <a:rPr lang="en-US" b="1" u="sng" dirty="0"/>
              <a:t> </a:t>
            </a:r>
            <a:r>
              <a:rPr lang="en-US" b="1" u="sng" dirty="0" smtClean="0"/>
              <a:t>Unit- </a:t>
            </a:r>
            <a:r>
              <a:rPr lang="en-US" b="1" u="sng" dirty="0"/>
              <a:t>II:</a:t>
            </a:r>
            <a:r>
              <a:rPr lang="en-US" b="1" dirty="0"/>
              <a:t> (1 Class Per week: 30 Marks) Faculty: Dr. </a:t>
            </a:r>
            <a:r>
              <a:rPr lang="en-US" b="1" dirty="0" err="1"/>
              <a:t>Tapati</a:t>
            </a:r>
            <a:r>
              <a:rPr lang="en-US" b="1" dirty="0"/>
              <a:t> </a:t>
            </a:r>
            <a:r>
              <a:rPr lang="en-US" b="1" dirty="0" err="1"/>
              <a:t>Bhadra</a:t>
            </a:r>
            <a:r>
              <a:rPr lang="en-US" b="1" dirty="0"/>
              <a:t> (</a:t>
            </a:r>
            <a:r>
              <a:rPr lang="en-US" b="1" dirty="0" err="1"/>
              <a:t>Banerjee</a:t>
            </a:r>
            <a:r>
              <a:rPr lang="en-US" b="1" dirty="0"/>
              <a:t>)</a:t>
            </a:r>
            <a:endParaRPr lang="en-US" dirty="0"/>
          </a:p>
          <a:p>
            <a:r>
              <a:rPr lang="en-US" dirty="0"/>
              <a:t>E.   Rural Development experiments in India and selected countries of the world -  Indian Scenario - </a:t>
            </a:r>
            <a:r>
              <a:rPr lang="en-US" dirty="0" err="1"/>
              <a:t>Gandhian</a:t>
            </a:r>
            <a:r>
              <a:rPr lang="en-US" dirty="0"/>
              <a:t> and Tagore’s Approaches to Rural Development in India, Rural development Experiments in SAARC  Countries and Selected Developed Countries.</a:t>
            </a:r>
          </a:p>
          <a:p>
            <a:r>
              <a:rPr lang="en-US" dirty="0"/>
              <a:t>F.     Livelihood issues of rural development- Concepts and elements of livelihood and its framework, Sustainable livelihood principles, Related Government Interventions.</a:t>
            </a:r>
          </a:p>
          <a:p>
            <a:r>
              <a:rPr lang="en-US" dirty="0"/>
              <a:t>G.   Sponsored Rural Development Experiments in different countries for livelihood promotion- funded by International agencies.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382000" cy="6186309"/>
          </a:xfrm>
          <a:prstGeom prst="rect">
            <a:avLst/>
          </a:prstGeom>
          <a:noFill/>
        </p:spPr>
        <p:txBody>
          <a:bodyPr wrap="square" rtlCol="0">
            <a:spAutoFit/>
          </a:bodyPr>
          <a:lstStyle/>
          <a:p>
            <a:r>
              <a:rPr lang="en-US" b="1" u="sng" dirty="0"/>
              <a:t>Unit III:</a:t>
            </a:r>
            <a:r>
              <a:rPr lang="en-US" b="1" dirty="0"/>
              <a:t> (1 Class Per Week: 30 Marks) Faculty: Dr. </a:t>
            </a:r>
            <a:r>
              <a:rPr lang="en-US" b="1" dirty="0" err="1"/>
              <a:t>Sudipta</a:t>
            </a:r>
            <a:r>
              <a:rPr lang="en-US" b="1" dirty="0"/>
              <a:t> </a:t>
            </a:r>
            <a:r>
              <a:rPr lang="en-US" b="1" dirty="0" err="1"/>
              <a:t>Sarkar</a:t>
            </a:r>
            <a:endParaRPr lang="en-US" dirty="0"/>
          </a:p>
          <a:p>
            <a:r>
              <a:rPr lang="en-US" dirty="0"/>
              <a:t>H.   Institutions and Agencies involved in Rural Development- Government and Non-Government </a:t>
            </a:r>
            <a:r>
              <a:rPr lang="en-US" dirty="0" err="1"/>
              <a:t>Organisational</a:t>
            </a:r>
            <a:r>
              <a:rPr lang="en-US" dirty="0"/>
              <a:t> set up, Corporate Sector in Rural Development, Peoples Participation and Extension Services</a:t>
            </a:r>
          </a:p>
          <a:p>
            <a:r>
              <a:rPr lang="en-US" dirty="0"/>
              <a:t>I.      Non-Governmental Organizations- Concept, Issues and Role in Rural Development.  Community Based Organizations and their function in Rural Development, Cooperative Institutions- Concept, Issues and Role. </a:t>
            </a:r>
          </a:p>
          <a:p>
            <a:r>
              <a:rPr lang="en-US" dirty="0"/>
              <a:t>J.    Concept and Structure of Rural Banking and Finance, Microfinance and Empowerment, Role of NABARD and RRB, Govt. Schemes for Banking and Credit to Weaker Sections.</a:t>
            </a:r>
          </a:p>
          <a:p>
            <a:r>
              <a:rPr lang="en-US" b="1" u="sng" dirty="0"/>
              <a:t> </a:t>
            </a:r>
            <a:endParaRPr lang="en-US" dirty="0"/>
          </a:p>
          <a:p>
            <a:r>
              <a:rPr lang="en-US" b="1" dirty="0"/>
              <a:t>Readings:</a:t>
            </a:r>
            <a:endParaRPr lang="en-US" dirty="0"/>
          </a:p>
          <a:p>
            <a:pPr lvl="0"/>
            <a:r>
              <a:rPr lang="en-US" dirty="0"/>
              <a:t>Rural Development in India, </a:t>
            </a:r>
            <a:r>
              <a:rPr lang="en-US" dirty="0" err="1"/>
              <a:t>Vasant</a:t>
            </a:r>
            <a:r>
              <a:rPr lang="en-US" dirty="0"/>
              <a:t> Desai, Himalaya</a:t>
            </a:r>
          </a:p>
          <a:p>
            <a:pPr lvl="0"/>
            <a:r>
              <a:rPr lang="en-US" dirty="0"/>
              <a:t>Rural Development, Principles, Policies and Management, </a:t>
            </a:r>
            <a:r>
              <a:rPr lang="en-US" dirty="0" err="1"/>
              <a:t>Katar</a:t>
            </a:r>
            <a:r>
              <a:rPr lang="en-US" dirty="0"/>
              <a:t> Singh, Sage</a:t>
            </a:r>
          </a:p>
          <a:p>
            <a:pPr lvl="0"/>
            <a:r>
              <a:rPr lang="en-US" dirty="0"/>
              <a:t>Ten Decades of Rural Development: Lessons from India, </a:t>
            </a:r>
            <a:r>
              <a:rPr lang="en-US" dirty="0" err="1"/>
              <a:t>Akhter</a:t>
            </a:r>
            <a:r>
              <a:rPr lang="en-US" dirty="0"/>
              <a:t> </a:t>
            </a:r>
            <a:r>
              <a:rPr lang="en-US" dirty="0" err="1"/>
              <a:t>Hameed</a:t>
            </a:r>
            <a:r>
              <a:rPr lang="en-US" dirty="0"/>
              <a:t> Khan, Department of Agricultural Economics, Michigan State University, East Lansing, Michigan</a:t>
            </a:r>
          </a:p>
          <a:p>
            <a:pPr lvl="0"/>
            <a:r>
              <a:rPr lang="en-US" dirty="0"/>
              <a:t>Ideas for development, Chambers R, </a:t>
            </a:r>
            <a:r>
              <a:rPr lang="en-US" dirty="0" err="1"/>
              <a:t>Routledge</a:t>
            </a:r>
            <a:endParaRPr lang="en-US" dirty="0"/>
          </a:p>
          <a:p>
            <a:pPr lvl="0"/>
            <a:r>
              <a:rPr lang="en-US" dirty="0"/>
              <a:t>NGOs and Rural development- Theory and Practice, Joel S.G.R </a:t>
            </a:r>
            <a:r>
              <a:rPr lang="en-US" dirty="0" err="1"/>
              <a:t>Bhose</a:t>
            </a:r>
            <a:r>
              <a:rPr lang="en-US" dirty="0"/>
              <a:t>, Concept Publishing Co., New Delhi</a:t>
            </a:r>
          </a:p>
          <a:p>
            <a:pPr lvl="0"/>
            <a:r>
              <a:rPr lang="en-US" dirty="0"/>
              <a:t>Rural Banking in India, </a:t>
            </a:r>
            <a:r>
              <a:rPr lang="en-US" dirty="0" err="1"/>
              <a:t>I.C.Dingra</a:t>
            </a:r>
            <a:r>
              <a:rPr lang="en-US" dirty="0"/>
              <a:t>, Sultan </a:t>
            </a:r>
            <a:r>
              <a:rPr lang="en-US" dirty="0" err="1"/>
              <a:t>Chand</a:t>
            </a:r>
            <a:r>
              <a:rPr lang="en-US" dirty="0"/>
              <a:t> &amp; Sons</a:t>
            </a:r>
          </a:p>
          <a:p>
            <a:r>
              <a:rPr lang="en-US" dirty="0"/>
              <a:t>Co-</a:t>
            </a:r>
            <a:r>
              <a:rPr lang="en-US" dirty="0" err="1"/>
              <a:t>opeative</a:t>
            </a:r>
            <a:r>
              <a:rPr lang="en-US" dirty="0"/>
              <a:t> </a:t>
            </a:r>
            <a:r>
              <a:rPr lang="en-US" dirty="0" err="1"/>
              <a:t>Socities</a:t>
            </a:r>
            <a:r>
              <a:rPr lang="en-US" dirty="0"/>
              <a:t> and Rural Development, </a:t>
            </a:r>
            <a:r>
              <a:rPr lang="en-US" dirty="0" err="1"/>
              <a:t>S.K.Datta</a:t>
            </a:r>
            <a:r>
              <a:rPr lang="en-US" dirty="0"/>
              <a:t>, </a:t>
            </a:r>
            <a:r>
              <a:rPr lang="en-US" dirty="0" err="1"/>
              <a:t>Mittal</a:t>
            </a:r>
            <a:r>
              <a:rPr lang="en-US" dirty="0"/>
              <a:t> Publications.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09600"/>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Department of Computer Science &amp; Engineering</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CBCS Course offered: Introduction to Computing</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en-US" sz="11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nd</a:t>
            </a:r>
            <a:r>
              <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Semester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Full Marks: 100 (80 + 20)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Credits: 4</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Number of classes: 4 per week (Total - 40)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Number of seats: 30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Detailed Syllabus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Suggested books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 </a:t>
            </a:r>
            <a:r>
              <a:rPr kumimoji="0" lang="en-US"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Rajaraman</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Fundamentals of Computers, Edition 6, PHI, 2014.</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 </a:t>
            </a:r>
            <a:r>
              <a:rPr kumimoji="0" lang="en-US"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Rajaraman</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Computer Basics and C Programming, PHI, August 2008.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a:t>
            </a:r>
            <a:r>
              <a:rPr kumimoji="0" lang="en-US"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Balagurusamy</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Programming in ANSI C, Edition 7, </a:t>
            </a:r>
            <a:r>
              <a:rPr kumimoji="0" lang="en-US"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McGrawHill</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August 2016.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76400" y="228598"/>
          <a:ext cx="5943600" cy="6629404"/>
        </p:xfrm>
        <a:graphic>
          <a:graphicData uri="http://schemas.openxmlformats.org/drawingml/2006/table">
            <a:tbl>
              <a:tblPr/>
              <a:tblGrid>
                <a:gridCol w="5081473"/>
                <a:gridCol w="862127"/>
              </a:tblGrid>
              <a:tr h="329697">
                <a:tc>
                  <a:txBody>
                    <a:bodyPr/>
                    <a:lstStyle/>
                    <a:p>
                      <a:pPr marL="0" marR="0" algn="ctr">
                        <a:lnSpc>
                          <a:spcPct val="115000"/>
                        </a:lnSpc>
                        <a:spcBef>
                          <a:spcPts val="0"/>
                        </a:spcBef>
                        <a:spcAft>
                          <a:spcPts val="0"/>
                        </a:spcAft>
                      </a:pPr>
                      <a:r>
                        <a:rPr lang="en-US" sz="600" b="1" dirty="0">
                          <a:latin typeface="Times New Roman"/>
                          <a:ea typeface="Calibri"/>
                          <a:cs typeface="Times New Roman"/>
                        </a:rPr>
                        <a:t>Topic</a:t>
                      </a:r>
                      <a:endParaRPr lang="en-US" sz="600" dirty="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Number of Lectures</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393">
                <a:tc>
                  <a:txBody>
                    <a:bodyPr/>
                    <a:lstStyle/>
                    <a:p>
                      <a:pPr marL="0" marR="0" algn="just">
                        <a:lnSpc>
                          <a:spcPct val="115000"/>
                        </a:lnSpc>
                        <a:spcBef>
                          <a:spcPts val="0"/>
                        </a:spcBef>
                        <a:spcAft>
                          <a:spcPts val="0"/>
                        </a:spcAft>
                      </a:pPr>
                      <a:r>
                        <a:rPr lang="en-US" sz="600">
                          <a:latin typeface="Times New Roman"/>
                          <a:ea typeface="Calibri"/>
                          <a:cs typeface="Times New Roman"/>
                        </a:rPr>
                        <a:t>History of Computer, Generation of Computer, Classification of Computers, The Shapes of Computers Today: Supercomputers. Mainframe Computers, Minicomputers, Workstations,</a:t>
                      </a:r>
                      <a:endParaRPr lang="en-US" sz="600">
                        <a:latin typeface="Calibri"/>
                        <a:ea typeface="Calibri"/>
                        <a:cs typeface="Times New Roman"/>
                      </a:endParaRPr>
                    </a:p>
                    <a:p>
                      <a:pPr marL="0" marR="0" algn="just">
                        <a:lnSpc>
                          <a:spcPct val="115000"/>
                        </a:lnSpc>
                        <a:spcBef>
                          <a:spcPts val="0"/>
                        </a:spcBef>
                        <a:spcAft>
                          <a:spcPts val="0"/>
                        </a:spcAft>
                      </a:pPr>
                      <a:r>
                        <a:rPr lang="en-US" sz="600">
                          <a:latin typeface="Times New Roman"/>
                          <a:ea typeface="Calibri"/>
                          <a:cs typeface="Times New Roman"/>
                        </a:rPr>
                        <a:t>Components of a computer, functional units, CPU, memory, types of memory, storage system, input and output devices, working principle of computers, data and information</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2</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64">
                <a:tc>
                  <a:txBody>
                    <a:bodyPr/>
                    <a:lstStyle/>
                    <a:p>
                      <a:pPr marL="0" marR="0" algn="just">
                        <a:lnSpc>
                          <a:spcPct val="115000"/>
                        </a:lnSpc>
                        <a:spcBef>
                          <a:spcPts val="0"/>
                        </a:spcBef>
                        <a:spcAft>
                          <a:spcPts val="0"/>
                        </a:spcAft>
                      </a:pPr>
                      <a:r>
                        <a:rPr lang="en-US" sz="600">
                          <a:latin typeface="Times New Roman"/>
                          <a:ea typeface="Calibri"/>
                          <a:cs typeface="Times New Roman"/>
                        </a:rPr>
                        <a:t>Data representation, Binary &amp; Allied number systems representation of signed and unsigned numbers. BCD, ASCII. Binary Arithmetic &amp; logic gates</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dirty="0">
                          <a:latin typeface="Times New Roman"/>
                          <a:ea typeface="Calibri"/>
                          <a:cs typeface="Times New Roman"/>
                        </a:rPr>
                        <a:t>3</a:t>
                      </a:r>
                      <a:endParaRPr lang="en-US" sz="600" dirty="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97">
                <a:tc>
                  <a:txBody>
                    <a:bodyPr/>
                    <a:lstStyle/>
                    <a:p>
                      <a:pPr marL="0" marR="0" algn="just">
                        <a:lnSpc>
                          <a:spcPct val="115000"/>
                        </a:lnSpc>
                        <a:spcBef>
                          <a:spcPts val="0"/>
                        </a:spcBef>
                        <a:spcAft>
                          <a:spcPts val="0"/>
                        </a:spcAft>
                      </a:pPr>
                      <a:r>
                        <a:rPr lang="en-US" sz="600">
                          <a:latin typeface="Times New Roman"/>
                          <a:ea typeface="Calibri"/>
                          <a:cs typeface="Times New Roman"/>
                        </a:rPr>
                        <a:t>Introduction to Programming, Algorithms and Flow Chart: Generation of programming languages, steps involved in Problem Solving, Algorithm, Flow chat, Pseudo code</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1</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9090">
                <a:tc>
                  <a:txBody>
                    <a:bodyPr/>
                    <a:lstStyle/>
                    <a:p>
                      <a:pPr marL="0" marR="0" algn="just">
                        <a:lnSpc>
                          <a:spcPct val="115000"/>
                        </a:lnSpc>
                        <a:spcBef>
                          <a:spcPts val="0"/>
                        </a:spcBef>
                        <a:spcAft>
                          <a:spcPts val="0"/>
                        </a:spcAft>
                      </a:pPr>
                      <a:r>
                        <a:rPr lang="en-US" sz="600">
                          <a:latin typeface="Times New Roman"/>
                          <a:ea typeface="Calibri"/>
                          <a:cs typeface="Times New Roman"/>
                        </a:rPr>
                        <a:t>Basics of C: A Simple C program, Header files, data types and sizes, Constants, variables, token, identifiers, Operators: arithmetic, relational and logical operators, increment and decrement operators, conditional operator, bit-wise operators, assignment operators; expressions, L-value, rvalue, type conversions, conditional expressions, precedence and order of evaluation, data type conversion, mixed- mode operation, Managing Input and Output operation (formatted and unformatted)</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4</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97">
                <a:tc>
                  <a:txBody>
                    <a:bodyPr/>
                    <a:lstStyle/>
                    <a:p>
                      <a:pPr marL="0" marR="0" algn="just">
                        <a:lnSpc>
                          <a:spcPct val="115000"/>
                        </a:lnSpc>
                        <a:spcBef>
                          <a:spcPts val="0"/>
                        </a:spcBef>
                        <a:spcAft>
                          <a:spcPts val="0"/>
                        </a:spcAft>
                      </a:pPr>
                      <a:r>
                        <a:rPr lang="en-US" sz="600">
                          <a:latin typeface="Times New Roman"/>
                          <a:ea typeface="Calibri"/>
                          <a:cs typeface="Times New Roman"/>
                        </a:rPr>
                        <a:t>Control Statements: Conditional control statement—if, if-else, nested-if, switch; Go-tostatement; Looping—while, do-while, for, nested for; jumps in loops—break and continue statement</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5</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97">
                <a:tc>
                  <a:txBody>
                    <a:bodyPr/>
                    <a:lstStyle/>
                    <a:p>
                      <a:pPr marL="0" marR="0" algn="just">
                        <a:lnSpc>
                          <a:spcPct val="115000"/>
                        </a:lnSpc>
                        <a:spcBef>
                          <a:spcPts val="0"/>
                        </a:spcBef>
                        <a:spcAft>
                          <a:spcPts val="0"/>
                        </a:spcAft>
                      </a:pPr>
                      <a:r>
                        <a:rPr lang="en-US" sz="600">
                          <a:latin typeface="Times New Roman"/>
                          <a:ea typeface="Calibri"/>
                          <a:cs typeface="Times New Roman"/>
                        </a:rPr>
                        <a:t>Arrays: Definition, one-dimensional arrays—declaration and initialization, two—dimensional arrays, multidimensional arrays, dynamic arrays</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4</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546">
                <a:tc>
                  <a:txBody>
                    <a:bodyPr/>
                    <a:lstStyle/>
                    <a:p>
                      <a:pPr marL="0" marR="0" algn="just">
                        <a:lnSpc>
                          <a:spcPct val="115000"/>
                        </a:lnSpc>
                        <a:spcBef>
                          <a:spcPts val="0"/>
                        </a:spcBef>
                        <a:spcAft>
                          <a:spcPts val="0"/>
                        </a:spcAft>
                      </a:pPr>
                      <a:r>
                        <a:rPr lang="en-US" sz="600">
                          <a:latin typeface="Times New Roman"/>
                          <a:ea typeface="Calibri"/>
                          <a:cs typeface="Times New Roman"/>
                        </a:rPr>
                        <a:t>Strings: Introduction, Declaring and initializing strings, reading and writing strings, String Handling Function, Implementation of string functions, Arithmetic operation on strings, comparison of Strings</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3</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393">
                <a:tc>
                  <a:txBody>
                    <a:bodyPr/>
                    <a:lstStyle/>
                    <a:p>
                      <a:pPr marL="0" marR="0" algn="just">
                        <a:lnSpc>
                          <a:spcPct val="115000"/>
                        </a:lnSpc>
                        <a:spcBef>
                          <a:spcPts val="0"/>
                        </a:spcBef>
                        <a:spcAft>
                          <a:spcPts val="0"/>
                        </a:spcAft>
                      </a:pPr>
                      <a:r>
                        <a:rPr lang="en-US" sz="600">
                          <a:latin typeface="Times New Roman"/>
                          <a:ea typeface="Calibri"/>
                          <a:cs typeface="Times New Roman"/>
                        </a:rPr>
                        <a:t>Functions: Function definition, arguments and parameters, categories of function, scope and extent, Storage classes, static and register variables, parameter passing mechanism, Inline function, nesting of function, recursion, passing arrays to function, passing strings to function, variable length argument list.</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5</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242">
                <a:tc>
                  <a:txBody>
                    <a:bodyPr/>
                    <a:lstStyle/>
                    <a:p>
                      <a:pPr marL="0" marR="0" algn="just">
                        <a:lnSpc>
                          <a:spcPct val="115000"/>
                        </a:lnSpc>
                        <a:spcBef>
                          <a:spcPts val="0"/>
                        </a:spcBef>
                        <a:spcAft>
                          <a:spcPts val="0"/>
                        </a:spcAft>
                      </a:pPr>
                      <a:r>
                        <a:rPr lang="en-US" sz="600">
                          <a:latin typeface="Times New Roman"/>
                          <a:ea typeface="Calibri"/>
                          <a:cs typeface="Times New Roman"/>
                        </a:rPr>
                        <a:t>Pointers: Understanding memory address, declaring and initializing pointer variables, void pointer, null pointer, accessing a variable through pointer, array and pointer, pointer and string, pointer as function arguments, Pointer arithmetic, pointers to pointer, function returning pointer , pointers and structure, Dynamic memory allocation (Malloc, Calloc, releasing the used space, Realloc), Memory leak and memory corruption.</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4</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393">
                <a:tc>
                  <a:txBody>
                    <a:bodyPr/>
                    <a:lstStyle/>
                    <a:p>
                      <a:pPr marL="0" marR="0" algn="just">
                        <a:lnSpc>
                          <a:spcPct val="115000"/>
                        </a:lnSpc>
                        <a:spcBef>
                          <a:spcPts val="0"/>
                        </a:spcBef>
                        <a:spcAft>
                          <a:spcPts val="0"/>
                        </a:spcAft>
                      </a:pPr>
                      <a:r>
                        <a:rPr lang="en-US" sz="600">
                          <a:latin typeface="Times New Roman"/>
                          <a:ea typeface="Calibri"/>
                          <a:cs typeface="Times New Roman"/>
                        </a:rPr>
                        <a:t>User defined data: Structure- defining, declaring, initializing; accessing structure members, processing of structure , array of structures, structures within structure, structure and function, type definition; Union—definition, declaration, accessing union members , initializing union Types</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4</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849">
                <a:tc>
                  <a:txBody>
                    <a:bodyPr/>
                    <a:lstStyle/>
                    <a:p>
                      <a:pPr marL="0" marR="0" algn="just">
                        <a:lnSpc>
                          <a:spcPct val="115000"/>
                        </a:lnSpc>
                        <a:spcBef>
                          <a:spcPts val="0"/>
                        </a:spcBef>
                        <a:spcAft>
                          <a:spcPts val="0"/>
                        </a:spcAft>
                      </a:pPr>
                      <a:r>
                        <a:rPr lang="en-US" sz="600">
                          <a:latin typeface="Times New Roman"/>
                          <a:ea typeface="Calibri"/>
                          <a:cs typeface="Times New Roman"/>
                        </a:rPr>
                        <a:t>Pre-processor: Introduction, macro substitution, File Inclusion, Compiler control Directives</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1</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97">
                <a:tc>
                  <a:txBody>
                    <a:bodyPr/>
                    <a:lstStyle/>
                    <a:p>
                      <a:pPr marL="0" marR="0">
                        <a:lnSpc>
                          <a:spcPct val="115000"/>
                        </a:lnSpc>
                        <a:spcBef>
                          <a:spcPts val="0"/>
                        </a:spcBef>
                        <a:spcAft>
                          <a:spcPts val="0"/>
                        </a:spcAft>
                      </a:pPr>
                      <a:r>
                        <a:rPr lang="en-US" sz="600">
                          <a:latin typeface="Times New Roman"/>
                          <a:ea typeface="Calibri"/>
                          <a:cs typeface="Times New Roman"/>
                        </a:rPr>
                        <a:t>Files: Introduction, file declaration, opening and closing a file, working with text and binary files, I/O operations on file, error handling, random access to files</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latin typeface="Times New Roman"/>
                          <a:ea typeface="Calibri"/>
                          <a:cs typeface="Times New Roman"/>
                        </a:rPr>
                        <a:t>4</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849">
                <a:tc>
                  <a:txBody>
                    <a:bodyPr/>
                    <a:lstStyle/>
                    <a:p>
                      <a:pPr marL="0" marR="0" algn="r">
                        <a:lnSpc>
                          <a:spcPct val="115000"/>
                        </a:lnSpc>
                        <a:spcBef>
                          <a:spcPts val="0"/>
                        </a:spcBef>
                        <a:spcAft>
                          <a:spcPts val="0"/>
                        </a:spcAft>
                      </a:pPr>
                      <a:r>
                        <a:rPr lang="en-US" sz="600">
                          <a:latin typeface="Times New Roman"/>
                          <a:ea typeface="Calibri"/>
                          <a:cs typeface="Times New Roman"/>
                        </a:rPr>
                        <a:t>Total</a:t>
                      </a:r>
                      <a:endParaRPr lang="en-US" sz="60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dirty="0">
                          <a:latin typeface="Times New Roman"/>
                          <a:ea typeface="Calibri"/>
                          <a:cs typeface="Times New Roman"/>
                        </a:rPr>
                        <a:t>40</a:t>
                      </a:r>
                      <a:endParaRPr lang="en-US" sz="600" dirty="0">
                        <a:latin typeface="Calibri"/>
                        <a:ea typeface="Calibri"/>
                        <a:cs typeface="Times New Roman"/>
                      </a:endParaRPr>
                    </a:p>
                  </a:txBody>
                  <a:tcPr marL="36833" marR="36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7848302"/>
          </a:xfrm>
          <a:prstGeom prst="rect">
            <a:avLst/>
          </a:prstGeom>
          <a:noFill/>
        </p:spPr>
        <p:txBody>
          <a:bodyPr wrap="square" rtlCol="0">
            <a:spAutoFit/>
          </a:bodyPr>
          <a:lstStyle/>
          <a:p>
            <a:pPr algn="ctr"/>
            <a:r>
              <a:rPr lang="en-US" b="1" u="sng" dirty="0" smtClean="0"/>
              <a:t>Syllabus</a:t>
            </a:r>
            <a:r>
              <a:rPr lang="en-US" b="1" i="1" u="sng" dirty="0" smtClean="0"/>
              <a:t> of Choice Based Credit System</a:t>
            </a:r>
            <a:endParaRPr lang="en-US" b="1" dirty="0" smtClean="0"/>
          </a:p>
          <a:p>
            <a:pPr algn="ctr"/>
            <a:r>
              <a:rPr lang="en-US" b="1" dirty="0" smtClean="0"/>
              <a:t>Department of Business Administration</a:t>
            </a:r>
          </a:p>
          <a:p>
            <a:pPr algn="ctr"/>
            <a:r>
              <a:rPr lang="en-US" b="1" dirty="0" smtClean="0"/>
              <a:t>University of Kalyani</a:t>
            </a:r>
          </a:p>
          <a:p>
            <a:r>
              <a:rPr lang="en-US" b="1" dirty="0" smtClean="0"/>
              <a:t> </a:t>
            </a:r>
            <a:endParaRPr lang="en-US" dirty="0" smtClean="0"/>
          </a:p>
          <a:p>
            <a:r>
              <a:rPr lang="en-US" b="1" dirty="0" smtClean="0"/>
              <a:t>COURSE NAME:</a:t>
            </a:r>
            <a:r>
              <a:rPr lang="en-US" dirty="0" smtClean="0"/>
              <a:t> CP–201: DATA SCIENCE &amp; BUSINESS ANALYTICS (CBCS)</a:t>
            </a:r>
          </a:p>
          <a:p>
            <a:r>
              <a:rPr lang="en-US" u="sng" dirty="0" smtClean="0"/>
              <a:t>Full Marks:</a:t>
            </a:r>
            <a:r>
              <a:rPr lang="en-US" dirty="0" smtClean="0"/>
              <a:t> </a:t>
            </a:r>
            <a:r>
              <a:rPr lang="en-US" b="1" dirty="0" smtClean="0"/>
              <a:t>100</a:t>
            </a:r>
            <a:r>
              <a:rPr lang="en-US" dirty="0" smtClean="0"/>
              <a:t>                         </a:t>
            </a:r>
            <a:r>
              <a:rPr lang="en-US" u="sng" dirty="0" smtClean="0"/>
              <a:t>Credit:</a:t>
            </a:r>
            <a:r>
              <a:rPr lang="en-US" dirty="0" smtClean="0"/>
              <a:t> </a:t>
            </a:r>
            <a:r>
              <a:rPr lang="en-US" b="1" dirty="0" smtClean="0"/>
              <a:t>04</a:t>
            </a:r>
            <a:r>
              <a:rPr lang="en-US" dirty="0" smtClean="0"/>
              <a:t>                                 </a:t>
            </a:r>
            <a:r>
              <a:rPr lang="en-US" u="sng" dirty="0" smtClean="0"/>
              <a:t>Number of Seat:</a:t>
            </a:r>
            <a:r>
              <a:rPr lang="en-US" dirty="0" smtClean="0"/>
              <a:t> </a:t>
            </a:r>
            <a:r>
              <a:rPr lang="en-US" b="1" dirty="0" smtClean="0"/>
              <a:t>40</a:t>
            </a:r>
            <a:endParaRPr lang="en-US" dirty="0" smtClean="0"/>
          </a:p>
          <a:p>
            <a:r>
              <a:rPr lang="en-US" dirty="0" smtClean="0"/>
              <a:t> </a:t>
            </a:r>
          </a:p>
          <a:p>
            <a:r>
              <a:rPr lang="en-US" dirty="0" smtClean="0"/>
              <a:t> </a:t>
            </a:r>
          </a:p>
          <a:p>
            <a:r>
              <a:rPr lang="en-US" b="1" i="1" u="sng" dirty="0" smtClean="0"/>
              <a:t>Objectives: </a:t>
            </a:r>
            <a:endParaRPr lang="en-US" dirty="0" smtClean="0"/>
          </a:p>
          <a:p>
            <a:r>
              <a:rPr lang="en-US" dirty="0" smtClean="0"/>
              <a:t>The objective of this paper is to make the students familiar with basic techniques used in Data Science. With the advancement in technology of storage capacity and computational power, now it is possible to deal with huge amounts of data. Innovations in social network analysis techniques and machine learning (‘big data’) have opened up a new area of methodological research. This course offers a review of these techniques in conceptual level, because they offer new ways of research design for social scientists. The main focus, however, is in their applications in business decision-making.</a:t>
            </a:r>
          </a:p>
          <a:p>
            <a:r>
              <a:rPr lang="en-US" dirty="0" smtClean="0"/>
              <a:t> </a:t>
            </a:r>
          </a:p>
          <a:p>
            <a:r>
              <a:rPr lang="en-US" b="1" dirty="0" smtClean="0"/>
              <a:t>TOPIC</a:t>
            </a:r>
            <a:endParaRPr lang="en-US" dirty="0" smtClean="0"/>
          </a:p>
          <a:p>
            <a:r>
              <a:rPr lang="en-US" b="1" dirty="0" smtClean="0"/>
              <a:t>NUMBER OF LECTURE</a:t>
            </a:r>
            <a:endParaRPr lang="en-US" dirty="0" smtClean="0"/>
          </a:p>
          <a:p>
            <a:r>
              <a:rPr lang="en-US" b="1" i="1" dirty="0" smtClean="0"/>
              <a:t>Data Analytics:</a:t>
            </a:r>
            <a:r>
              <a:rPr lang="en-US" b="1" dirty="0" smtClean="0"/>
              <a:t> </a:t>
            </a:r>
            <a:r>
              <a:rPr lang="en-US" dirty="0" smtClean="0"/>
              <a:t>Data &amp; Information, Population &amp; Sample, Types of sampling, Sample size determination, Scaling &amp; Measurement, Selection of appropriate test for hypothesis. Time Series, Cross Section and Panel. Organization and presentation of data. Measures of Central Tendencies, Dispersion, </a:t>
            </a:r>
            <a:r>
              <a:rPr lang="en-US" dirty="0" err="1" smtClean="0"/>
              <a:t>Skewness</a:t>
            </a:r>
            <a:r>
              <a:rPr lang="en-US" dirty="0" smtClean="0"/>
              <a:t> &amp; Kurtosis. Co-variance &amp; Correlation. Curve fitting and method of Least Square, Regression Equation, and Coefficient of Determination.</a:t>
            </a:r>
          </a:p>
          <a:p>
            <a:r>
              <a:rPr lang="en-US" b="1" dirty="0" smtClean="0"/>
              <a:t> </a:t>
            </a:r>
            <a:endParaRPr lang="en-US" dirty="0" smtClean="0"/>
          </a:p>
          <a:p>
            <a:r>
              <a:rPr lang="en-US" b="1" dirty="0" smtClean="0"/>
              <a:t> </a:t>
            </a:r>
            <a:endParaRPr lang="en-US" dirty="0" smtClean="0"/>
          </a:p>
          <a:p>
            <a:r>
              <a:rPr lang="en-US" dirty="0" smtClean="0"/>
              <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0"/>
          <a:ext cx="8763000" cy="6858000"/>
        </p:xfrm>
        <a:graphic>
          <a:graphicData uri="http://schemas.openxmlformats.org/drawingml/2006/table">
            <a:tbl>
              <a:tblPr/>
              <a:tblGrid>
                <a:gridCol w="7650944"/>
                <a:gridCol w="1112056"/>
              </a:tblGrid>
              <a:tr h="935182">
                <a:tc>
                  <a:txBody>
                    <a:bodyPr/>
                    <a:lstStyle/>
                    <a:p>
                      <a:pPr marL="0" marR="0" algn="ctr">
                        <a:spcBef>
                          <a:spcPts val="0"/>
                        </a:spcBef>
                        <a:spcAft>
                          <a:spcPts val="0"/>
                        </a:spcAft>
                      </a:pPr>
                      <a:r>
                        <a:rPr lang="en-US" sz="1000" b="1">
                          <a:latin typeface="Bookman Old Style"/>
                          <a:ea typeface="Times New Roman"/>
                          <a:cs typeface="Times New Roman"/>
                        </a:rPr>
                        <a:t>TOPIC</a:t>
                      </a:r>
                      <a:endParaRPr lang="en-US" sz="1100">
                        <a:latin typeface="Times New Roman"/>
                        <a:ea typeface="Times New Roman"/>
                        <a:cs typeface="Times New Roman"/>
                      </a:endParaRPr>
                    </a:p>
                  </a:txBody>
                  <a:tcPr marL="61888" marR="6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Bookman Old Style"/>
                          <a:ea typeface="Times New Roman"/>
                          <a:cs typeface="Times New Roman"/>
                        </a:rPr>
                        <a:t>NUMBER OF LECTURE</a:t>
                      </a:r>
                      <a:endParaRPr lang="en-US" sz="1100">
                        <a:latin typeface="Times New Roman"/>
                        <a:ea typeface="Times New Roman"/>
                        <a:cs typeface="Times New Roman"/>
                      </a:endParaRPr>
                    </a:p>
                  </a:txBody>
                  <a:tcPr marL="61888" marR="6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364">
                <a:tc>
                  <a:txBody>
                    <a:bodyPr/>
                    <a:lstStyle/>
                    <a:p>
                      <a:pPr marL="0" marR="0" algn="just">
                        <a:spcBef>
                          <a:spcPts val="0"/>
                        </a:spcBef>
                        <a:spcAft>
                          <a:spcPts val="0"/>
                        </a:spcAft>
                      </a:pPr>
                      <a:r>
                        <a:rPr lang="en-US" sz="1000" b="1" i="1">
                          <a:latin typeface="Bookman Old Style"/>
                          <a:ea typeface="Times New Roman"/>
                          <a:cs typeface="Times New Roman"/>
                        </a:rPr>
                        <a:t>Data Analytics:</a:t>
                      </a:r>
                      <a:r>
                        <a:rPr lang="en-US" sz="1000" b="1">
                          <a:latin typeface="Bookman Old Style"/>
                          <a:ea typeface="Times New Roman"/>
                          <a:cs typeface="Times New Roman"/>
                        </a:rPr>
                        <a:t> </a:t>
                      </a:r>
                      <a:r>
                        <a:rPr lang="en-US" sz="1000">
                          <a:latin typeface="Bookman Old Style"/>
                          <a:ea typeface="Times New Roman"/>
                          <a:cs typeface="Times New Roman"/>
                        </a:rPr>
                        <a:t>Data &amp; Information, Population &amp; Sample, Types of sampling, Sample size determination, Scaling &amp; Measurement, Selection of appropriate test for hypothesis. Time Series, Cross Section and Panel. Organization and presentation of data. Measures of Central Tendencies, Dispersion, Skewness &amp; Kurtosis. Co-variance &amp; Correlation. Curve fitting and method of Least Square, Regression Equation, and Coefficient of Determination.</a:t>
                      </a:r>
                      <a:endParaRPr lang="en-US" sz="1100">
                        <a:latin typeface="Times New Roman"/>
                        <a:ea typeface="Times New Roman"/>
                        <a:cs typeface="Times New Roman"/>
                      </a:endParaRPr>
                    </a:p>
                  </a:txBody>
                  <a:tcPr marL="61888" marR="6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cs typeface="Times New Roman"/>
                      </a:endParaRPr>
                    </a:p>
                    <a:p>
                      <a:pPr marL="0" marR="0" algn="ctr">
                        <a:spcBef>
                          <a:spcPts val="0"/>
                        </a:spcBef>
                        <a:spcAft>
                          <a:spcPts val="0"/>
                        </a:spcAft>
                      </a:pPr>
                      <a:r>
                        <a:rPr lang="en-US" sz="1000" b="1">
                          <a:latin typeface="Bookman Old Style"/>
                          <a:ea typeface="Times New Roman"/>
                          <a:cs typeface="Times New Roman"/>
                        </a:rPr>
                        <a:t>13</a:t>
                      </a:r>
                      <a:endParaRPr lang="en-US" sz="1100">
                        <a:latin typeface="Times New Roman"/>
                        <a:ea typeface="Times New Roman"/>
                        <a:cs typeface="Times New Roman"/>
                      </a:endParaRPr>
                    </a:p>
                  </a:txBody>
                  <a:tcPr marL="61888" marR="6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818">
                <a:tc>
                  <a:txBody>
                    <a:bodyPr/>
                    <a:lstStyle/>
                    <a:p>
                      <a:pPr marL="0" marR="0" algn="just">
                        <a:spcBef>
                          <a:spcPts val="0"/>
                        </a:spcBef>
                        <a:spcAft>
                          <a:spcPts val="0"/>
                        </a:spcAft>
                      </a:pPr>
                      <a:r>
                        <a:rPr lang="en-US" sz="1000" b="1" i="1">
                          <a:latin typeface="Bookman Old Style"/>
                          <a:ea typeface="Times New Roman"/>
                          <a:cs typeface="Times New Roman"/>
                        </a:rPr>
                        <a:t>Data Base Management System:</a:t>
                      </a:r>
                      <a:r>
                        <a:rPr lang="en-US" sz="1000" b="1">
                          <a:latin typeface="Bookman Old Style"/>
                          <a:ea typeface="Times New Roman"/>
                          <a:cs typeface="Times New Roman"/>
                        </a:rPr>
                        <a:t> </a:t>
                      </a:r>
                      <a:r>
                        <a:rPr lang="en-US" sz="1000">
                          <a:latin typeface="Bookman Old Style"/>
                          <a:ea typeface="Times New Roman"/>
                          <a:cs typeface="Times New Roman"/>
                        </a:rPr>
                        <a:t>What is database system, purpose of database system, view of data, relational databases, database architecture, transaction management, The importance of data models, Basic building blocks, Business rules, The evolution of data models, Degrees of data abstraction. Database design and ER Model: overview, ER-Model, Constraints, ER-Diagrams, ERD Issues, weak entity sets, Codd’s rules, Relational Schemas, Introduction to UML, Relational Database design: features of good relational database design, atomic domain and Normalization (1NF, 2NF, 3NF, BCNF).</a:t>
                      </a:r>
                      <a:endParaRPr lang="en-US" sz="1100">
                        <a:latin typeface="Times New Roman"/>
                        <a:ea typeface="Times New Roman"/>
                        <a:cs typeface="Times New Roman"/>
                      </a:endParaRPr>
                    </a:p>
                  </a:txBody>
                  <a:tcPr marL="61888" marR="6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cs typeface="Times New Roman"/>
                      </a:endParaRPr>
                    </a:p>
                    <a:p>
                      <a:pPr marL="0" marR="0" algn="ctr">
                        <a:spcBef>
                          <a:spcPts val="0"/>
                        </a:spcBef>
                        <a:spcAft>
                          <a:spcPts val="0"/>
                        </a:spcAft>
                      </a:pPr>
                      <a:r>
                        <a:rPr lang="en-US" sz="1000" b="1">
                          <a:latin typeface="Bookman Old Style"/>
                          <a:ea typeface="Times New Roman"/>
                          <a:cs typeface="Times New Roman"/>
                        </a:rPr>
                        <a:t>14</a:t>
                      </a:r>
                      <a:endParaRPr lang="en-US" sz="1100">
                        <a:latin typeface="Times New Roman"/>
                        <a:ea typeface="Times New Roman"/>
                        <a:cs typeface="Times New Roman"/>
                      </a:endParaRPr>
                    </a:p>
                  </a:txBody>
                  <a:tcPr marL="61888" marR="6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8636">
                <a:tc>
                  <a:txBody>
                    <a:bodyPr/>
                    <a:lstStyle/>
                    <a:p>
                      <a:pPr marL="0" marR="0" algn="just">
                        <a:spcBef>
                          <a:spcPts val="0"/>
                        </a:spcBef>
                        <a:spcAft>
                          <a:spcPts val="0"/>
                        </a:spcAft>
                      </a:pPr>
                      <a:r>
                        <a:rPr lang="en-US" sz="1000" b="1" i="1">
                          <a:latin typeface="Bookman Old Style"/>
                          <a:ea typeface="Times New Roman"/>
                          <a:cs typeface="Times New Roman"/>
                        </a:rPr>
                        <a:t>Advanced Data Science:</a:t>
                      </a:r>
                      <a:r>
                        <a:rPr lang="en-US" sz="1000" b="1">
                          <a:latin typeface="Bookman Old Style"/>
                          <a:ea typeface="Times New Roman"/>
                          <a:cs typeface="Times New Roman"/>
                        </a:rPr>
                        <a:t> </a:t>
                      </a:r>
                      <a:r>
                        <a:rPr lang="en-US" sz="1000">
                          <a:latin typeface="Bookman Old Style"/>
                          <a:ea typeface="Times New Roman"/>
                          <a:cs typeface="Times New Roman"/>
                        </a:rPr>
                        <a:t>Big Data:	Paradigm Shift? Cloud Computing, Cloud operating system, Hadoop architecture, HDFS and YARN, Map Reduce programming model and scheduling algorithms, Spark for lightning fast cluster computing, Spark Streaming for real-time streaming data processing, Big Data security and privacy challenges in the cloud, Big Data Applications.	</a:t>
                      </a:r>
                      <a:endParaRPr lang="en-US" sz="1100">
                        <a:latin typeface="Times New Roman"/>
                        <a:ea typeface="Times New Roman"/>
                        <a:cs typeface="Times New Roman"/>
                      </a:endParaRPr>
                    </a:p>
                  </a:txBody>
                  <a:tcPr marL="61888" marR="6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cs typeface="Times New Roman"/>
                      </a:endParaRPr>
                    </a:p>
                    <a:p>
                      <a:pPr marL="0" marR="0" algn="ctr">
                        <a:spcBef>
                          <a:spcPts val="0"/>
                        </a:spcBef>
                        <a:spcAft>
                          <a:spcPts val="0"/>
                        </a:spcAft>
                      </a:pPr>
                      <a:r>
                        <a:rPr lang="en-US" sz="1000" b="1" dirty="0">
                          <a:latin typeface="Bookman Old Style"/>
                          <a:ea typeface="Times New Roman"/>
                          <a:cs typeface="Times New Roman"/>
                        </a:rPr>
                        <a:t>13</a:t>
                      </a:r>
                      <a:endParaRPr lang="en-US" sz="1100" dirty="0">
                        <a:latin typeface="Times New Roman"/>
                        <a:ea typeface="Times New Roman"/>
                        <a:cs typeface="Times New Roman"/>
                      </a:endParaRPr>
                    </a:p>
                  </a:txBody>
                  <a:tcPr marL="61888" marR="6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2133600" y="380999"/>
          <a:ext cx="4648200" cy="6566993"/>
        </p:xfrm>
        <a:graphic>
          <a:graphicData uri="http://schemas.openxmlformats.org/presentationml/2006/ole">
            <p:oleObj spid="_x0000_s22530" name="PDF" r:id="rId3" imgW="0" imgH="0" progId="FoxitReader.Document">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819</Words>
  <Application>Microsoft Office PowerPoint</Application>
  <PresentationFormat>On-screen Show (4:3)</PresentationFormat>
  <Paragraphs>96</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Foxit PDF Document</vt:lpstr>
      <vt:lpstr>Faculty of ETM</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pg</dc:creator>
  <cp:lastModifiedBy>pg</cp:lastModifiedBy>
  <cp:revision>9</cp:revision>
  <dcterms:created xsi:type="dcterms:W3CDTF">2018-01-16T08:34:08Z</dcterms:created>
  <dcterms:modified xsi:type="dcterms:W3CDTF">2018-01-17T10:28:45Z</dcterms:modified>
</cp:coreProperties>
</file>